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Lst>
  <p:sldSz cy="5143500" cx="9144000"/>
  <p:notesSz cx="6858000" cy="9144000"/>
  <p:embeddedFontLst>
    <p:embeddedFont>
      <p:font typeface="Roboto Mono"/>
      <p:regular r:id="rId120"/>
      <p:bold r:id="rId121"/>
      <p:italic r:id="rId122"/>
      <p:boldItalic r:id="rId1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2B8D419-A466-4B4B-AFD8-659681F81D05}">
  <a:tblStyle styleId="{22B8D419-A466-4B4B-AFD8-659681F81D0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121" Type="http://schemas.openxmlformats.org/officeDocument/2006/relationships/font" Target="fonts/RobotoMono-bold.fntdata"/><Relationship Id="rId25" Type="http://schemas.openxmlformats.org/officeDocument/2006/relationships/slide" Target="slides/slide19.xml"/><Relationship Id="rId120" Type="http://schemas.openxmlformats.org/officeDocument/2006/relationships/font" Target="fonts/RobotoMon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23" Type="http://schemas.openxmlformats.org/officeDocument/2006/relationships/font" Target="fonts/RobotoMono-boldItalic.fntdata"/><Relationship Id="rId122" Type="http://schemas.openxmlformats.org/officeDocument/2006/relationships/font" Target="fonts/RobotoMono-italic.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81376192f8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81376192f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de0ec953c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de0ec953c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81314a06b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281314a06b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28768927f4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28768927f4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28768927f4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28768927f4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28768927f4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28768927f4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28768927f4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28768927f4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8768927f4a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8768927f4a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2f3a4cfcd3b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2f3a4cfcd3b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3" name="Shape 1083"/>
        <p:cNvGrpSpPr/>
        <p:nvPr/>
      </p:nvGrpSpPr>
      <p:grpSpPr>
        <a:xfrm>
          <a:off x="0" y="0"/>
          <a:ext cx="0" cy="0"/>
          <a:chOff x="0" y="0"/>
          <a:chExt cx="0" cy="0"/>
        </a:xfrm>
      </p:grpSpPr>
      <p:sp>
        <p:nvSpPr>
          <p:cNvPr id="1084" name="Google Shape;1084;g281314a06b9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5" name="Google Shape;1085;g281314a06b9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281314a06b9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281314a06b9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81314a06b9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281314a06b9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de0ec953ce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de0ec953ce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281314a06b9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281314a06b9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81314a06b9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281314a06b9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81314a06b9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281314a06b9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81376192f8_0_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281376192f8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e842a94e8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e842a94e8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2e842a94e89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2e842a94e89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e842a94e8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e842a94e8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 update.packages()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f37e9f93b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f37e9f93b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e842a94e89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e842a94e89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de0ec953c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de0ec953c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81376192f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281376192f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7ff06a93e8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27ff06a93e8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81376192f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81376192f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de0ec953ce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2de0ec953ce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e842a94e89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e842a94e89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vi"/>
              <a:t>Order of Operations in R (PEMDAS/BODMAS)</a:t>
            </a:r>
            <a:endParaRPr b="1"/>
          </a:p>
          <a:p>
            <a:pPr indent="-298450" lvl="0" marL="457200" rtl="0" algn="l">
              <a:spcBef>
                <a:spcPts val="0"/>
              </a:spcBef>
              <a:spcAft>
                <a:spcPts val="0"/>
              </a:spcAft>
              <a:buSzPts val="1100"/>
              <a:buAutoNum type="arabicPeriod"/>
            </a:pPr>
            <a:r>
              <a:rPr b="1" lang="vi"/>
              <a:t>P</a:t>
            </a:r>
            <a:r>
              <a:rPr lang="vi"/>
              <a:t>arentheses/Brackets: () - Expressions within parentheses or brackets are evaluated first.</a:t>
            </a:r>
            <a:endParaRPr/>
          </a:p>
          <a:p>
            <a:pPr indent="-298450" lvl="0" marL="457200" rtl="0" algn="l">
              <a:spcBef>
                <a:spcPts val="0"/>
              </a:spcBef>
              <a:spcAft>
                <a:spcPts val="0"/>
              </a:spcAft>
              <a:buSzPts val="1100"/>
              <a:buAutoNum type="arabicPeriod"/>
            </a:pPr>
            <a:r>
              <a:rPr b="1" lang="vi"/>
              <a:t>E</a:t>
            </a:r>
            <a:r>
              <a:rPr lang="vi"/>
              <a:t>xponents/Orders: ^ - Exponentiation is evaluated next.</a:t>
            </a:r>
            <a:endParaRPr/>
          </a:p>
          <a:p>
            <a:pPr indent="-298450" lvl="0" marL="457200" rtl="0" algn="l">
              <a:spcBef>
                <a:spcPts val="0"/>
              </a:spcBef>
              <a:spcAft>
                <a:spcPts val="0"/>
              </a:spcAft>
              <a:buSzPts val="1100"/>
              <a:buAutoNum type="arabicPeriod"/>
            </a:pPr>
            <a:r>
              <a:rPr b="1" lang="vi"/>
              <a:t>M</a:t>
            </a:r>
            <a:r>
              <a:rPr lang="vi"/>
              <a:t>ultiplication and </a:t>
            </a:r>
            <a:r>
              <a:rPr b="1" lang="vi"/>
              <a:t>D</a:t>
            </a:r>
            <a:r>
              <a:rPr lang="vi"/>
              <a:t>ivision: *, / - These operations are evaluated from left to right.</a:t>
            </a:r>
            <a:endParaRPr/>
          </a:p>
          <a:p>
            <a:pPr indent="-298450" lvl="0" marL="457200" rtl="0" algn="l">
              <a:spcBef>
                <a:spcPts val="0"/>
              </a:spcBef>
              <a:spcAft>
                <a:spcPts val="0"/>
              </a:spcAft>
              <a:buSzPts val="1100"/>
              <a:buAutoNum type="arabicPeriod"/>
            </a:pPr>
            <a:r>
              <a:rPr b="1" lang="vi"/>
              <a:t>A</a:t>
            </a:r>
            <a:r>
              <a:rPr lang="vi"/>
              <a:t>ddition and </a:t>
            </a:r>
            <a:r>
              <a:rPr b="1" lang="vi"/>
              <a:t>S</a:t>
            </a:r>
            <a:r>
              <a:rPr lang="vi"/>
              <a:t>ubtraction: +, - - These operations are evaluated last, from left to right.</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e842a94e89_1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e842a94e89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f37e9f93b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f37e9f93b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2e842a94e89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2e842a94e89_1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e842a94e89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e842a94e89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7ff06a93e8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7ff06a93e8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7ff06a93e8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7ff06a93e8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7ff06a93e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7ff06a93e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7ff06a93e8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7ff06a93e8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e79a3ba9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e79a3ba9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7ff06a93e8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7ff06a93e8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f37e9f93b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f37e9f93b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81376192f8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81376192f8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81376192f8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81376192f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81376192f8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81376192f8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81376192f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81376192f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281376192f8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281376192f8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81376192f8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81376192f8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e842a94e89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2e842a94e89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2e842a94e89_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2e842a94e89_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18e1a591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18e1a591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e842a94e89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e842a94e89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2f37e9f93b5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f37e9f93b5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f37e9f93b5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2f37e9f93b5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f3a4cfcd3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2f3a4cfcd3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f3a4cfcd3b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f3a4cfcd3b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f3a4cfcd3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2f3a4cfcd3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f3a4cfcd3b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f3a4cfcd3b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f3a4cfcd3b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f3a4cfcd3b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f3a4cfcd3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f3a4cfcd3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a:t>Try these:</a:t>
            </a:r>
            <a:endParaRPr/>
          </a:p>
          <a:p>
            <a:pPr indent="0" lvl="0" marL="0" rtl="0" algn="l">
              <a:spcBef>
                <a:spcPts val="0"/>
              </a:spcBef>
              <a:spcAft>
                <a:spcPts val="0"/>
              </a:spcAft>
              <a:buNone/>
            </a:pPr>
            <a:r>
              <a:rPr lang="vi"/>
              <a:t>seq(from=3,to=27,length.out=40)</a:t>
            </a:r>
            <a:endParaRPr/>
          </a:p>
          <a:p>
            <a:pPr indent="0" lvl="0" marL="0" rtl="0" algn="l">
              <a:spcBef>
                <a:spcPts val="0"/>
              </a:spcBef>
              <a:spcAft>
                <a:spcPts val="0"/>
              </a:spcAft>
              <a:buNone/>
            </a:pPr>
            <a:r>
              <a:t/>
            </a:r>
            <a:endParaRPr/>
          </a:p>
          <a:p>
            <a:pPr indent="0" lvl="0" marL="0" rtl="0" algn="l">
              <a:spcBef>
                <a:spcPts val="0"/>
              </a:spcBef>
              <a:spcAft>
                <a:spcPts val="0"/>
              </a:spcAft>
              <a:buNone/>
            </a:pPr>
            <a:r>
              <a:rPr lang="vi"/>
              <a:t>foo &lt;- 5.3 </a:t>
            </a:r>
            <a:endParaRPr/>
          </a:p>
          <a:p>
            <a:pPr indent="0" lvl="0" marL="0" rtl="0" algn="l">
              <a:spcBef>
                <a:spcPts val="0"/>
              </a:spcBef>
              <a:spcAft>
                <a:spcPts val="0"/>
              </a:spcAft>
              <a:buNone/>
            </a:pPr>
            <a:r>
              <a:rPr lang="vi"/>
              <a:t>myseq &lt;- seq(from=foo,to=(-47+1.5),by=-2.4) </a:t>
            </a:r>
            <a:endParaRPr/>
          </a:p>
          <a:p>
            <a:pPr indent="0" lvl="0" marL="0" rtl="0" algn="l">
              <a:spcBef>
                <a:spcPts val="0"/>
              </a:spcBef>
              <a:spcAft>
                <a:spcPts val="0"/>
              </a:spcAft>
              <a:buNone/>
            </a:pPr>
            <a:r>
              <a:rPr lang="vi"/>
              <a:t>myseq</a:t>
            </a:r>
            <a:endParaRPr/>
          </a:p>
          <a:p>
            <a:pPr indent="0" lvl="0" marL="0" rtl="0" algn="l">
              <a:spcBef>
                <a:spcPts val="0"/>
              </a:spcBef>
              <a:spcAft>
                <a:spcPts val="0"/>
              </a:spcAft>
              <a:buNone/>
            </a:pPr>
            <a:r>
              <a:t/>
            </a:r>
            <a:endParaRPr/>
          </a:p>
          <a:p>
            <a:pPr indent="0" lvl="0" marL="0" rtl="0" algn="l">
              <a:spcBef>
                <a:spcPts val="0"/>
              </a:spcBef>
              <a:spcAft>
                <a:spcPts val="0"/>
              </a:spcAft>
              <a:buNone/>
            </a:pPr>
            <a:r>
              <a:rPr lang="vi"/>
              <a:t>myseq2 &lt;- seq(from=foo,to=(-47+1.5),length.out=5)</a:t>
            </a:r>
            <a:endParaRPr/>
          </a:p>
          <a:p>
            <a:pPr indent="0" lvl="0" marL="0" rtl="0" algn="l">
              <a:spcBef>
                <a:spcPts val="0"/>
              </a:spcBef>
              <a:spcAft>
                <a:spcPts val="0"/>
              </a:spcAft>
              <a:buNone/>
            </a:pPr>
            <a:r>
              <a:rPr lang="vi"/>
              <a:t>myseq2</a:t>
            </a:r>
            <a:endParaRPr/>
          </a:p>
          <a:p>
            <a:pPr indent="0" lvl="0" marL="0" rtl="0" algn="l">
              <a:spcBef>
                <a:spcPts val="0"/>
              </a:spcBef>
              <a:spcAft>
                <a:spcPts val="0"/>
              </a:spcAft>
              <a:buNone/>
            </a:pPr>
            <a:r>
              <a:t/>
            </a:r>
            <a:endParaRPr/>
          </a:p>
          <a:p>
            <a:pPr indent="0" lvl="0" marL="0" rtl="0" algn="l">
              <a:spcBef>
                <a:spcPts val="0"/>
              </a:spcBef>
              <a:spcAft>
                <a:spcPts val="0"/>
              </a:spcAft>
              <a:buNone/>
            </a:pPr>
            <a:r>
              <a:rPr lang="vi"/>
              <a:t>rep(x=c(3,62,8.3),each=2) </a:t>
            </a:r>
            <a:endParaRPr/>
          </a:p>
          <a:p>
            <a:pPr indent="0" lvl="0" marL="0" rtl="0" algn="l">
              <a:spcBef>
                <a:spcPts val="0"/>
              </a:spcBef>
              <a:spcAft>
                <a:spcPts val="0"/>
              </a:spcAft>
              <a:buNone/>
            </a:pPr>
            <a:r>
              <a:rPr lang="vi"/>
              <a:t>rep(x=c(3,62,8.3),times=3,each=2)</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f3a4cfcd3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2f3a4cfcd3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7ff06a93e8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7ff06a93e8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e842a94e89_1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e842a94e89_1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81376192f8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81376192f8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e842a94e89_1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e842a94e89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f3a4cfcd3b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f3a4cfcd3b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2f3a4cfcd3b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2f3a4cfcd3b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f3a4cfcd3b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2f3a4cfcd3b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f3a4cfcd3b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2f3a4cfcd3b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318921f8ee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318921f8ee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81376192f8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281376192f8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81376192f8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281376192f8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81376192f8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81376192f8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81376192f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81376192f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e842a94e89_1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e842a94e89_1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f3a4cfcd3b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2f3a4cfcd3b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f3a4cfcd3b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f3a4cfcd3b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2f3a4cfcd3b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2f3a4cfcd3b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f3a4cfcd3b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f3a4cfcd3b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f3a4cfcd3b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f3a4cfcd3b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81314a06b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81314a06b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f3a4cfcd3b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f3a4cfcd3b_0_3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f3a4cfcd3b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f3a4cfcd3b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7ff06a93e8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7ff06a93e8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f3a4cfcd3b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f3a4cfcd3b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2f3a4cfcd3b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2f3a4cfcd3b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81314a06b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81314a06b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2f3a4cfcd3b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2f3a4cfcd3b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281314a06b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281314a06b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6" name="Shape 776"/>
        <p:cNvGrpSpPr/>
        <p:nvPr/>
      </p:nvGrpSpPr>
      <p:grpSpPr>
        <a:xfrm>
          <a:off x="0" y="0"/>
          <a:ext cx="0" cy="0"/>
          <a:chOff x="0" y="0"/>
          <a:chExt cx="0" cy="0"/>
        </a:xfrm>
      </p:grpSpPr>
      <p:sp>
        <p:nvSpPr>
          <p:cNvPr id="777" name="Google Shape;777;g2f3a4cfcd3b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8" name="Google Shape;778;g2f3a4cfcd3b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f3a4cfcd3b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f3a4cfcd3b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281376192f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281376192f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318e1a5915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318e1a5915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81376192f8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81376192f8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de0ec953ce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de0ec953ce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81376192f8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81376192f8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281376192f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281376192f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81376192f8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81376192f8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e842a94e89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e842a94e89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81314a06b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81314a06b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81314a06b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81314a06b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81314a06b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81314a06b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9" name="Shape 889"/>
        <p:cNvGrpSpPr/>
        <p:nvPr/>
      </p:nvGrpSpPr>
      <p:grpSpPr>
        <a:xfrm>
          <a:off x="0" y="0"/>
          <a:ext cx="0" cy="0"/>
          <a:chOff x="0" y="0"/>
          <a:chExt cx="0" cy="0"/>
        </a:xfrm>
      </p:grpSpPr>
      <p:sp>
        <p:nvSpPr>
          <p:cNvPr id="890" name="Google Shape;890;g281314a06b9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1" name="Google Shape;891;g281314a06b9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81314a06b9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81314a06b9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81314a06b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81314a06b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2de0ec953c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2de0ec953c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81314a06b9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81314a06b9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e842a94e89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e842a94e89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f37e9f93b5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f37e9f93b5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81339520d3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81339520d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281339520d3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281339520d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281339520d3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281339520d3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81376192f8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281376192f8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f37e9f93b5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2f37e9f93b5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f3a4cfcd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2f3a4cfcd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81314a06b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281314a06b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khuongduying@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hyperlink" Target="https://www.r-bloggers.com/2020/01/rstudio-projects-and-working-directories-a-beginners-guid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hyperlink" Target="https://roelverbelen.netlify.app/resources/r/packages/" TargetMode="External"/><Relationship Id="rId5" Type="http://schemas.openxmlformats.org/officeDocument/2006/relationships/hyperlink" Target="https://en.wikipedia.org/wiki/Software_extension" TargetMode="External"/><Relationship Id="rId6" Type="http://schemas.openxmlformats.org/officeDocument/2006/relationships/hyperlink" Target="https://en.wikipedia.org/wiki/R_(programming_language)" TargetMode="External"/><Relationship Id="rId7" Type="http://schemas.openxmlformats.org/officeDocument/2006/relationships/hyperlink" Target="https://en.wikipedia.org/wiki/Software_repository"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hyperlink" Target="https://www.javatpoint.com/r-packag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5.png"/><Relationship Id="rId4" Type="http://schemas.openxmlformats.org/officeDocument/2006/relationships/hyperlink" Target="https://www.tutorialkart.com/r-tutorial/r-operators/#gsc.tab=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hyperlink" Target="https://colab.research.google.com/drive/1eyfgpWcLOe_8NNqac9B20I0eO-C0qdq-?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hyperlink" Target="https://colab.research.google.com/drive/1eyfgpWcLOe_8NNqac9B20I0eO-C0qdq-?usp=shari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20.png"/><Relationship Id="rId4" Type="http://schemas.openxmlformats.org/officeDocument/2006/relationships/hyperlink" Target="http://venus.ifca.unican.es/Rintro/_images/dataStructuresNew.png" TargetMode="External"/><Relationship Id="rId5"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image" Target="../media/image22.png"/><Relationship Id="rId4" Type="http://schemas.openxmlformats.org/officeDocument/2006/relationships/hyperlink" Target="https://www.gastonsanchez.com/R-coding-basics/vectors4.html#recyclin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24.png"/><Relationship Id="rId4" Type="http://schemas.openxmlformats.org/officeDocument/2006/relationships/hyperlink" Target="https://www.gastonsanchez.com/R-coding-basics/vectors4.html#recycling"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29.png"/><Relationship Id="rId4" Type="http://schemas.openxmlformats.org/officeDocument/2006/relationships/hyperlink" Target="https://www.geeksforgeeks.org/r-vecto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25.png"/><Relationship Id="rId5" Type="http://schemas.openxmlformats.org/officeDocument/2006/relationships/image" Target="../media/image23.png"/><Relationship Id="rId6" Type="http://schemas.openxmlformats.org/officeDocument/2006/relationships/image" Target="../media/image2.png"/><Relationship Id="rId7"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2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 Id="rId3"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 Id="rId3" Type="http://schemas.openxmlformats.org/officeDocument/2006/relationships/image" Target="../media/image2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 Id="rId3"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20.png"/><Relationship Id="rId4" Type="http://schemas.openxmlformats.org/officeDocument/2006/relationships/image" Target="../media/image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cran.rstudio.com/" TargetMode="External"/><Relationship Id="rId4"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1.xml"/><Relationship Id="rId3" Type="http://schemas.openxmlformats.org/officeDocument/2006/relationships/image" Target="../media/image34.png"/><Relationship Id="rId4" Type="http://schemas.openxmlformats.org/officeDocument/2006/relationships/hyperlink" Target="https://www.gastonsanchez.com/intro2cwd/arrays.html"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36.png"/><Relationship Id="rId4" Type="http://schemas.openxmlformats.org/officeDocument/2006/relationships/hyperlink" Target="https://www.gastonsanchez.com/intro2cwd/arrays.html"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31.png"/><Relationship Id="rId4" Type="http://schemas.openxmlformats.org/officeDocument/2006/relationships/hyperlink" Target="https://rforhr.com/join.html"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image" Target="../media/image4.png"/><Relationship Id="rId5" Type="http://schemas.openxmlformats.org/officeDocument/2006/relationships/hyperlink" Target="https://posit.co/download/rstudio-desktop/"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2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hyperlink" Target="https://code.visualstudio.com/"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3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 Id="rId3" Type="http://schemas.openxmlformats.org/officeDocument/2006/relationships/hyperlink" Target="https://www.statmethods.net/management/functions.html" TargetMode="External"/><Relationship Id="rId4" Type="http://schemas.openxmlformats.org/officeDocument/2006/relationships/hyperlink" Target="https://iqss.github.io/dss-workshops/R/Rintro/base-r-cheat-sheet.pdf" TargetMode="External"/><Relationship Id="rId5" Type="http://schemas.openxmlformats.org/officeDocument/2006/relationships/image" Target="../media/image3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5776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vi" sz="6400"/>
              <a:t>BASIC R</a:t>
            </a:r>
            <a:endParaRPr b="1" sz="6400"/>
          </a:p>
        </p:txBody>
      </p:sp>
      <p:sp>
        <p:nvSpPr>
          <p:cNvPr id="55" name="Google Shape;55;p13"/>
          <p:cNvSpPr txBox="1"/>
          <p:nvPr>
            <p:ph idx="1" type="subTitle"/>
          </p:nvPr>
        </p:nvSpPr>
        <p:spPr>
          <a:xfrm>
            <a:off x="311700" y="26672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vi"/>
              <a:t>APP-BIOINFO-2024 R SERIES</a:t>
            </a:r>
            <a:endParaRPr/>
          </a:p>
        </p:txBody>
      </p:sp>
      <p:sp>
        <p:nvSpPr>
          <p:cNvPr id="56" name="Google Shape;56;p13"/>
          <p:cNvSpPr txBox="1"/>
          <p:nvPr/>
        </p:nvSpPr>
        <p:spPr>
          <a:xfrm>
            <a:off x="5579400" y="3821750"/>
            <a:ext cx="3069000" cy="855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i="1" lang="vi" sz="1800">
                <a:solidFill>
                  <a:schemeClr val="dk2"/>
                </a:solidFill>
              </a:rPr>
              <a:t>Duy Dao</a:t>
            </a:r>
            <a:endParaRPr i="1" sz="1800">
              <a:solidFill>
                <a:schemeClr val="dk2"/>
              </a:solidFill>
            </a:endParaRPr>
          </a:p>
          <a:p>
            <a:pPr indent="0" lvl="0" marL="0" rtl="0" algn="r">
              <a:spcBef>
                <a:spcPts val="0"/>
              </a:spcBef>
              <a:spcAft>
                <a:spcPts val="0"/>
              </a:spcAft>
              <a:buNone/>
            </a:pPr>
            <a:r>
              <a:rPr i="1" lang="vi" sz="1800" u="sng">
                <a:solidFill>
                  <a:schemeClr val="hlink"/>
                </a:solidFill>
                <a:hlinkClick r:id="rId3"/>
              </a:rPr>
              <a:t>khuongduying@gmail.com</a:t>
            </a:r>
            <a:r>
              <a:rPr i="1" lang="vi" sz="1800">
                <a:solidFill>
                  <a:schemeClr val="dk2"/>
                </a:solidFill>
              </a:rPr>
              <a:t> </a:t>
            </a:r>
            <a:endParaRPr i="1" sz="1800">
              <a:solidFill>
                <a:schemeClr val="dk2"/>
              </a:solidFill>
            </a:endParaRPr>
          </a:p>
          <a:p>
            <a:pPr indent="0" lvl="0" marL="0" rtl="0" algn="r">
              <a:spcBef>
                <a:spcPts val="0"/>
              </a:spcBef>
              <a:spcAft>
                <a:spcPts val="0"/>
              </a:spcAft>
              <a:buNone/>
            </a:pPr>
            <a:r>
              <a:rPr i="1" lang="vi" sz="1800">
                <a:solidFill>
                  <a:schemeClr val="dk2"/>
                </a:solidFill>
              </a:rPr>
              <a:t>2024, Nov 23th</a:t>
            </a:r>
            <a:endParaRPr i="1" sz="1800">
              <a:solidFill>
                <a:schemeClr val="dk2"/>
              </a:solidFill>
            </a:endParaRPr>
          </a:p>
        </p:txBody>
      </p:sp>
      <p:sp>
        <p:nvSpPr>
          <p:cNvPr id="57" name="Google Shape;57;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130" name="Shape 130"/>
        <p:cNvGrpSpPr/>
        <p:nvPr/>
      </p:nvGrpSpPr>
      <p:grpSpPr>
        <a:xfrm>
          <a:off x="0" y="0"/>
          <a:ext cx="0" cy="0"/>
          <a:chOff x="0" y="0"/>
          <a:chExt cx="0" cy="0"/>
        </a:xfrm>
      </p:grpSpPr>
      <p:sp>
        <p:nvSpPr>
          <p:cNvPr id="131" name="Google Shape;131;p22"/>
          <p:cNvSpPr txBox="1"/>
          <p:nvPr/>
        </p:nvSpPr>
        <p:spPr>
          <a:xfrm>
            <a:off x="3105900" y="2100150"/>
            <a:ext cx="2932200" cy="94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vi" sz="4800">
                <a:solidFill>
                  <a:schemeClr val="dk1"/>
                </a:solidFill>
              </a:rPr>
              <a:t>First R</a:t>
            </a:r>
            <a:endParaRPr b="1" sz="4800">
              <a:solidFill>
                <a:schemeClr val="dk1"/>
              </a:solidFill>
            </a:endParaRPr>
          </a:p>
        </p:txBody>
      </p:sp>
      <p:sp>
        <p:nvSpPr>
          <p:cNvPr id="132" name="Google Shape;132;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12"/>
          <p:cNvSpPr txBox="1"/>
          <p:nvPr/>
        </p:nvSpPr>
        <p:spPr>
          <a:xfrm>
            <a:off x="886650" y="1607125"/>
            <a:ext cx="7370700" cy="154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vi">
                <a:solidFill>
                  <a:schemeClr val="dk1"/>
                </a:solidFill>
              </a:rPr>
              <a:t>Utility Functions</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b="1" lang="vi">
                <a:solidFill>
                  <a:srgbClr val="188038"/>
                </a:solidFill>
                <a:latin typeface="Roboto Mono"/>
                <a:ea typeface="Roboto Mono"/>
                <a:cs typeface="Roboto Mono"/>
                <a:sym typeface="Roboto Mono"/>
              </a:rPr>
              <a:t>str()</a:t>
            </a:r>
            <a:r>
              <a:rPr lang="vi">
                <a:solidFill>
                  <a:schemeClr val="dk1"/>
                </a:solidFill>
              </a:rPr>
              <a:t>: Display the structure of an R object.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rgbClr val="188038"/>
                </a:solidFill>
                <a:latin typeface="Roboto Mono"/>
                <a:ea typeface="Roboto Mono"/>
                <a:cs typeface="Roboto Mono"/>
                <a:sym typeface="Roboto Mono"/>
              </a:rPr>
              <a:t>paste()</a:t>
            </a:r>
            <a:r>
              <a:rPr lang="vi">
                <a:solidFill>
                  <a:schemeClr val="dk1"/>
                </a:solidFill>
              </a:rPr>
              <a:t>: Concatenate strings.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rgbClr val="188038"/>
                </a:solidFill>
                <a:latin typeface="Roboto Mono"/>
                <a:ea typeface="Roboto Mono"/>
                <a:cs typeface="Roboto Mono"/>
                <a:sym typeface="Roboto Mono"/>
              </a:rPr>
              <a:t>seq()</a:t>
            </a:r>
            <a:r>
              <a:rPr lang="vi">
                <a:solidFill>
                  <a:schemeClr val="dk1"/>
                </a:solidFill>
              </a:rPr>
              <a:t>: Generate a sequence of numbers.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rgbClr val="188038"/>
                </a:solidFill>
                <a:latin typeface="Roboto Mono"/>
                <a:ea typeface="Roboto Mono"/>
                <a:cs typeface="Roboto Mono"/>
                <a:sym typeface="Roboto Mono"/>
              </a:rPr>
              <a:t>rep()</a:t>
            </a:r>
            <a:r>
              <a:rPr lang="vi">
                <a:solidFill>
                  <a:schemeClr val="dk1"/>
                </a:solidFill>
              </a:rPr>
              <a:t>: Repeat elements of a vector.</a:t>
            </a:r>
            <a:endParaRPr>
              <a:solidFill>
                <a:schemeClr val="dk1"/>
              </a:solidFill>
            </a:endParaRPr>
          </a:p>
        </p:txBody>
      </p:sp>
      <p:sp>
        <p:nvSpPr>
          <p:cNvPr id="1016" name="Google Shape;1016;p112"/>
          <p:cNvSpPr txBox="1"/>
          <p:nvPr/>
        </p:nvSpPr>
        <p:spPr>
          <a:xfrm>
            <a:off x="0" y="6096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chemeClr val="dk2"/>
                </a:solidFill>
              </a:rPr>
              <a:t>Useful Built-in function</a:t>
            </a:r>
            <a:endParaRPr b="1" sz="1800">
              <a:solidFill>
                <a:schemeClr val="dk2"/>
              </a:solidFill>
            </a:endParaRPr>
          </a:p>
        </p:txBody>
      </p:sp>
      <p:sp>
        <p:nvSpPr>
          <p:cNvPr id="1017" name="Google Shape;1017;p112"/>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R Functions</a:t>
            </a:r>
            <a:endParaRPr b="1" sz="2400"/>
          </a:p>
        </p:txBody>
      </p:sp>
      <p:sp>
        <p:nvSpPr>
          <p:cNvPr id="1018" name="Google Shape;1018;p1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1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
        <p:nvSpPr>
          <p:cNvPr id="1024" name="Google Shape;1024;p113"/>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R Functions</a:t>
            </a:r>
            <a:endParaRPr b="1" sz="2400"/>
          </a:p>
        </p:txBody>
      </p:sp>
      <p:sp>
        <p:nvSpPr>
          <p:cNvPr id="1025" name="Google Shape;1025;p113"/>
          <p:cNvSpPr txBox="1"/>
          <p:nvPr/>
        </p:nvSpPr>
        <p:spPr>
          <a:xfrm>
            <a:off x="55425" y="609600"/>
            <a:ext cx="43227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Apply function and its relatives</a:t>
            </a:r>
            <a:endParaRPr b="1" sz="1800">
              <a:solidFill>
                <a:schemeClr val="dk2"/>
              </a:solidFill>
            </a:endParaRPr>
          </a:p>
        </p:txBody>
      </p:sp>
      <p:sp>
        <p:nvSpPr>
          <p:cNvPr id="1026" name="Google Shape;1026;p113"/>
          <p:cNvSpPr txBox="1"/>
          <p:nvPr/>
        </p:nvSpPr>
        <p:spPr>
          <a:xfrm>
            <a:off x="304800" y="1219200"/>
            <a:ext cx="7481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600">
                <a:solidFill>
                  <a:schemeClr val="dk1"/>
                </a:solidFill>
              </a:rPr>
              <a:t>Purpose</a:t>
            </a:r>
            <a:r>
              <a:rPr lang="vi" sz="1600">
                <a:solidFill>
                  <a:schemeClr val="dk1"/>
                </a:solidFill>
              </a:rPr>
              <a:t>: To demonstrate the use of apply functions for efficient data manipulation in microbiome research.</a:t>
            </a:r>
            <a:endParaRPr sz="1600">
              <a:solidFill>
                <a:schemeClr val="dk1"/>
              </a:solidFill>
            </a:endParaRPr>
          </a:p>
          <a:p>
            <a:pPr indent="0" lvl="0" marL="0" rtl="0" algn="l">
              <a:spcBef>
                <a:spcPts val="0"/>
              </a:spcBef>
              <a:spcAft>
                <a:spcPts val="0"/>
              </a:spcAft>
              <a:buNone/>
            </a:pPr>
            <a:r>
              <a:rPr b="1" lang="vi" sz="1600">
                <a:solidFill>
                  <a:schemeClr val="dk1"/>
                </a:solidFill>
              </a:rPr>
              <a:t>Key Functions</a:t>
            </a:r>
            <a:r>
              <a:rPr lang="vi" sz="1600">
                <a:solidFill>
                  <a:schemeClr val="dk1"/>
                </a:solidFill>
              </a:rPr>
              <a:t>: </a:t>
            </a:r>
            <a:r>
              <a:rPr lang="vi" sz="1600">
                <a:solidFill>
                  <a:srgbClr val="188038"/>
                </a:solidFill>
                <a:latin typeface="Roboto Mono"/>
                <a:ea typeface="Roboto Mono"/>
                <a:cs typeface="Roboto Mono"/>
                <a:sym typeface="Roboto Mono"/>
              </a:rPr>
              <a:t>apply()</a:t>
            </a:r>
            <a:r>
              <a:rPr lang="vi" sz="1600">
                <a:solidFill>
                  <a:schemeClr val="dk1"/>
                </a:solidFill>
              </a:rPr>
              <a:t>, </a:t>
            </a:r>
            <a:r>
              <a:rPr lang="vi" sz="1600">
                <a:solidFill>
                  <a:srgbClr val="188038"/>
                </a:solidFill>
                <a:latin typeface="Roboto Mono"/>
                <a:ea typeface="Roboto Mono"/>
                <a:cs typeface="Roboto Mono"/>
                <a:sym typeface="Roboto Mono"/>
              </a:rPr>
              <a:t>lapply()</a:t>
            </a:r>
            <a:r>
              <a:rPr lang="vi" sz="1600">
                <a:solidFill>
                  <a:schemeClr val="dk1"/>
                </a:solidFill>
              </a:rPr>
              <a:t>, </a:t>
            </a:r>
            <a:r>
              <a:rPr lang="vi" sz="1600">
                <a:solidFill>
                  <a:srgbClr val="188038"/>
                </a:solidFill>
                <a:latin typeface="Roboto Mono"/>
                <a:ea typeface="Roboto Mono"/>
                <a:cs typeface="Roboto Mono"/>
                <a:sym typeface="Roboto Mono"/>
              </a:rPr>
              <a:t>sapply()</a:t>
            </a:r>
            <a:r>
              <a:rPr lang="vi" sz="1600">
                <a:solidFill>
                  <a:schemeClr val="dk1"/>
                </a:solidFill>
              </a:rPr>
              <a:t>, </a:t>
            </a:r>
            <a:r>
              <a:rPr lang="vi" sz="1600">
                <a:solidFill>
                  <a:srgbClr val="188038"/>
                </a:solidFill>
                <a:latin typeface="Roboto Mono"/>
                <a:ea typeface="Roboto Mono"/>
                <a:cs typeface="Roboto Mono"/>
                <a:sym typeface="Roboto Mono"/>
              </a:rPr>
              <a:t>tapply()</a:t>
            </a:r>
            <a:r>
              <a:rPr lang="vi" sz="1600">
                <a:solidFill>
                  <a:schemeClr val="dk1"/>
                </a:solidFill>
              </a:rPr>
              <a:t>, </a:t>
            </a:r>
            <a:r>
              <a:rPr lang="vi" sz="1600">
                <a:solidFill>
                  <a:srgbClr val="188038"/>
                </a:solidFill>
                <a:latin typeface="Roboto Mono"/>
                <a:ea typeface="Roboto Mono"/>
                <a:cs typeface="Roboto Mono"/>
                <a:sym typeface="Roboto Mono"/>
              </a:rPr>
              <a:t>mapply()</a:t>
            </a:r>
            <a:endParaRPr sz="1600">
              <a:solidFill>
                <a:srgbClr val="188038"/>
              </a:solidFill>
              <a:latin typeface="Roboto Mono"/>
              <a:ea typeface="Roboto Mono"/>
              <a:cs typeface="Roboto Mono"/>
              <a:sym typeface="Roboto Mono"/>
            </a:endParaRPr>
          </a:p>
        </p:txBody>
      </p:sp>
      <p:sp>
        <p:nvSpPr>
          <p:cNvPr id="1027" name="Google Shape;1027;p113"/>
          <p:cNvSpPr txBox="1"/>
          <p:nvPr/>
        </p:nvSpPr>
        <p:spPr>
          <a:xfrm>
            <a:off x="443325" y="2507675"/>
            <a:ext cx="7065900" cy="1434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vi" sz="1600">
                <a:solidFill>
                  <a:schemeClr val="dk1"/>
                </a:solidFill>
              </a:rPr>
              <a:t>Advantages of Using Apply Functions</a:t>
            </a:r>
            <a:endParaRPr b="1" sz="1600">
              <a:solidFill>
                <a:schemeClr val="dk1"/>
              </a:solidFill>
            </a:endParaRPr>
          </a:p>
          <a:p>
            <a:pPr indent="-330200" lvl="0" marL="457200" rtl="0" algn="l">
              <a:lnSpc>
                <a:spcPct val="115000"/>
              </a:lnSpc>
              <a:spcBef>
                <a:spcPts val="1200"/>
              </a:spcBef>
              <a:spcAft>
                <a:spcPts val="0"/>
              </a:spcAft>
              <a:buClr>
                <a:schemeClr val="dk1"/>
              </a:buClr>
              <a:buSzPts val="1600"/>
              <a:buChar char="●"/>
            </a:pPr>
            <a:r>
              <a:rPr b="1" lang="vi" sz="1600">
                <a:solidFill>
                  <a:schemeClr val="dk1"/>
                </a:solidFill>
              </a:rPr>
              <a:t>Efficiency</a:t>
            </a:r>
            <a:r>
              <a:rPr lang="vi" sz="1600">
                <a:solidFill>
                  <a:schemeClr val="dk1"/>
                </a:solidFill>
              </a:rPr>
              <a:t>: Faster execution by avoiding explicit loops.</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vi" sz="1600">
                <a:solidFill>
                  <a:schemeClr val="dk1"/>
                </a:solidFill>
              </a:rPr>
              <a:t>Readability</a:t>
            </a:r>
            <a:r>
              <a:rPr lang="vi" sz="1600">
                <a:solidFill>
                  <a:schemeClr val="dk1"/>
                </a:solidFill>
              </a:rPr>
              <a:t>: Clean and concise code.</a:t>
            </a:r>
            <a:endParaRPr sz="1600">
              <a:solidFill>
                <a:schemeClr val="dk1"/>
              </a:solidFill>
            </a:endParaRPr>
          </a:p>
          <a:p>
            <a:pPr indent="-330200" lvl="0" marL="457200" rtl="0" algn="l">
              <a:lnSpc>
                <a:spcPct val="115000"/>
              </a:lnSpc>
              <a:spcBef>
                <a:spcPts val="0"/>
              </a:spcBef>
              <a:spcAft>
                <a:spcPts val="0"/>
              </a:spcAft>
              <a:buClr>
                <a:schemeClr val="dk1"/>
              </a:buClr>
              <a:buSzPts val="1600"/>
              <a:buChar char="●"/>
            </a:pPr>
            <a:r>
              <a:rPr b="1" lang="vi" sz="1600">
                <a:solidFill>
                  <a:schemeClr val="dk1"/>
                </a:solidFill>
              </a:rPr>
              <a:t>Vectorization</a:t>
            </a:r>
            <a:r>
              <a:rPr lang="vi" sz="1600">
                <a:solidFill>
                  <a:schemeClr val="dk1"/>
                </a:solidFill>
              </a:rPr>
              <a:t>: Leverages R's strength in vectorized operations.</a:t>
            </a:r>
            <a:endParaRPr sz="1600">
              <a:solidFill>
                <a:schemeClr val="dk1"/>
              </a:solidFil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
        <p:nvSpPr>
          <p:cNvPr id="1033" name="Google Shape;1033;p114"/>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R Functions</a:t>
            </a:r>
            <a:endParaRPr b="1" sz="2400"/>
          </a:p>
        </p:txBody>
      </p:sp>
      <p:sp>
        <p:nvSpPr>
          <p:cNvPr id="1034" name="Google Shape;1034;p114"/>
          <p:cNvSpPr txBox="1"/>
          <p:nvPr/>
        </p:nvSpPr>
        <p:spPr>
          <a:xfrm>
            <a:off x="55425" y="609600"/>
            <a:ext cx="43227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Apply function and its relatives</a:t>
            </a:r>
            <a:endParaRPr b="1" sz="1800">
              <a:solidFill>
                <a:schemeClr val="dk2"/>
              </a:solidFill>
            </a:endParaRPr>
          </a:p>
        </p:txBody>
      </p:sp>
      <p:sp>
        <p:nvSpPr>
          <p:cNvPr id="1035" name="Google Shape;1035;p114"/>
          <p:cNvSpPr txBox="1"/>
          <p:nvPr/>
        </p:nvSpPr>
        <p:spPr>
          <a:xfrm>
            <a:off x="304800" y="1246863"/>
            <a:ext cx="30000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800">
                <a:solidFill>
                  <a:schemeClr val="dk2"/>
                </a:solidFill>
              </a:rPr>
              <a:t>apply()</a:t>
            </a:r>
            <a:endParaRPr sz="1800">
              <a:solidFill>
                <a:schemeClr val="dk2"/>
              </a:solidFill>
            </a:endParaRPr>
          </a:p>
        </p:txBody>
      </p:sp>
      <p:sp>
        <p:nvSpPr>
          <p:cNvPr id="1036" name="Google Shape;1036;p114"/>
          <p:cNvSpPr txBox="1"/>
          <p:nvPr/>
        </p:nvSpPr>
        <p:spPr>
          <a:xfrm>
            <a:off x="304800" y="1731725"/>
            <a:ext cx="3582000" cy="415500"/>
          </a:xfrm>
          <a:prstGeom prst="rect">
            <a:avLst/>
          </a:prstGeom>
          <a:solidFill>
            <a:srgbClr val="D9EAD3"/>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apply(X, MARGIN, FUN, ...)</a:t>
            </a:r>
            <a:endParaRPr b="1" sz="1500">
              <a:solidFill>
                <a:srgbClr val="434343"/>
              </a:solidFill>
              <a:highlight>
                <a:srgbClr val="FFFFFF"/>
              </a:highlight>
              <a:latin typeface="Courier New"/>
              <a:ea typeface="Courier New"/>
              <a:cs typeface="Courier New"/>
              <a:sym typeface="Courier New"/>
            </a:endParaRPr>
          </a:p>
        </p:txBody>
      </p:sp>
      <p:sp>
        <p:nvSpPr>
          <p:cNvPr id="1037" name="Google Shape;1037;p114"/>
          <p:cNvSpPr txBox="1"/>
          <p:nvPr/>
        </p:nvSpPr>
        <p:spPr>
          <a:xfrm>
            <a:off x="4808950" y="1467125"/>
            <a:ext cx="3858600" cy="176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rgbClr val="434343"/>
                </a:solidFill>
              </a:rPr>
              <a:t>Parameters</a:t>
            </a:r>
            <a:r>
              <a:rPr lang="vi">
                <a:solidFill>
                  <a:srgbClr val="434343"/>
                </a:solidFill>
              </a:rPr>
              <a:t>:</a:t>
            </a:r>
            <a:endParaRPr>
              <a:solidFill>
                <a:srgbClr val="434343"/>
              </a:solidFill>
            </a:endParaRPr>
          </a:p>
          <a:p>
            <a:pPr indent="-317500" lvl="0" marL="457200" rtl="0" algn="l">
              <a:lnSpc>
                <a:spcPct val="115000"/>
              </a:lnSpc>
              <a:spcBef>
                <a:spcPts val="1200"/>
              </a:spcBef>
              <a:spcAft>
                <a:spcPts val="0"/>
              </a:spcAft>
              <a:buClr>
                <a:srgbClr val="434343"/>
              </a:buClr>
              <a:buSzPts val="1400"/>
              <a:buChar char="●"/>
            </a:pPr>
            <a:r>
              <a:rPr b="1" lang="vi">
                <a:solidFill>
                  <a:srgbClr val="434343"/>
                </a:solidFill>
              </a:rPr>
              <a:t>X</a:t>
            </a:r>
            <a:r>
              <a:rPr lang="vi">
                <a:solidFill>
                  <a:srgbClr val="434343"/>
                </a:solidFill>
              </a:rPr>
              <a:t>: Array or matrix.</a:t>
            </a:r>
            <a:endParaRPr>
              <a:solidFill>
                <a:srgbClr val="434343"/>
              </a:solidFill>
            </a:endParaRPr>
          </a:p>
          <a:p>
            <a:pPr indent="-317500" lvl="0" marL="457200" rtl="0" algn="l">
              <a:lnSpc>
                <a:spcPct val="115000"/>
              </a:lnSpc>
              <a:spcBef>
                <a:spcPts val="0"/>
              </a:spcBef>
              <a:spcAft>
                <a:spcPts val="0"/>
              </a:spcAft>
              <a:buClr>
                <a:srgbClr val="434343"/>
              </a:buClr>
              <a:buSzPts val="1400"/>
              <a:buChar char="●"/>
            </a:pPr>
            <a:r>
              <a:rPr b="1" lang="vi">
                <a:solidFill>
                  <a:srgbClr val="434343"/>
                </a:solidFill>
              </a:rPr>
              <a:t>MARGIN</a:t>
            </a:r>
            <a:r>
              <a:rPr lang="vi">
                <a:solidFill>
                  <a:srgbClr val="434343"/>
                </a:solidFill>
              </a:rPr>
              <a:t>: An integer vector indicating which margins should be "retained". </a:t>
            </a:r>
            <a:r>
              <a:rPr lang="vi">
                <a:solidFill>
                  <a:srgbClr val="434343"/>
                </a:solidFill>
                <a:latin typeface="Roboto Mono"/>
                <a:ea typeface="Roboto Mono"/>
                <a:cs typeface="Roboto Mono"/>
                <a:sym typeface="Roboto Mono"/>
              </a:rPr>
              <a:t>1</a:t>
            </a:r>
            <a:r>
              <a:rPr lang="vi">
                <a:solidFill>
                  <a:srgbClr val="434343"/>
                </a:solidFill>
              </a:rPr>
              <a:t> indicates rows, </a:t>
            </a:r>
            <a:r>
              <a:rPr lang="vi">
                <a:solidFill>
                  <a:srgbClr val="434343"/>
                </a:solidFill>
                <a:latin typeface="Roboto Mono"/>
                <a:ea typeface="Roboto Mono"/>
                <a:cs typeface="Roboto Mono"/>
                <a:sym typeface="Roboto Mono"/>
              </a:rPr>
              <a:t>2</a:t>
            </a:r>
            <a:r>
              <a:rPr lang="vi">
                <a:solidFill>
                  <a:srgbClr val="434343"/>
                </a:solidFill>
              </a:rPr>
              <a:t> for columns.</a:t>
            </a:r>
            <a:endParaRPr>
              <a:solidFill>
                <a:srgbClr val="434343"/>
              </a:solidFill>
            </a:endParaRPr>
          </a:p>
          <a:p>
            <a:pPr indent="-317500" lvl="0" marL="457200" rtl="0" algn="l">
              <a:lnSpc>
                <a:spcPct val="115000"/>
              </a:lnSpc>
              <a:spcBef>
                <a:spcPts val="0"/>
              </a:spcBef>
              <a:spcAft>
                <a:spcPts val="0"/>
              </a:spcAft>
              <a:buClr>
                <a:srgbClr val="434343"/>
              </a:buClr>
              <a:buSzPts val="1400"/>
              <a:buChar char="●"/>
            </a:pPr>
            <a:r>
              <a:rPr b="1" lang="vi">
                <a:solidFill>
                  <a:srgbClr val="434343"/>
                </a:solidFill>
              </a:rPr>
              <a:t>FUN</a:t>
            </a:r>
            <a:r>
              <a:rPr lang="vi">
                <a:solidFill>
                  <a:srgbClr val="434343"/>
                </a:solidFill>
              </a:rPr>
              <a:t>: The function to be applied.</a:t>
            </a:r>
            <a:endParaRPr>
              <a:solidFill>
                <a:srgbClr val="434343"/>
              </a:solidFill>
            </a:endParaRPr>
          </a:p>
        </p:txBody>
      </p:sp>
      <p:sp>
        <p:nvSpPr>
          <p:cNvPr id="1038" name="Google Shape;1038;p114"/>
          <p:cNvSpPr txBox="1"/>
          <p:nvPr/>
        </p:nvSpPr>
        <p:spPr>
          <a:xfrm>
            <a:off x="304800" y="2419350"/>
            <a:ext cx="4418100" cy="14547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Compute row sums of a matrix</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matrix_data &lt;- matrix(1:9, nrow = 3)</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apply(matrix_data, 1, sum)  </a:t>
            </a:r>
            <a:r>
              <a:rPr b="1" lang="vi" sz="1500">
                <a:solidFill>
                  <a:srgbClr val="0000FF"/>
                </a:solidFill>
                <a:highlight>
                  <a:srgbClr val="FFFFFF"/>
                </a:highlight>
                <a:latin typeface="Courier New"/>
                <a:ea typeface="Courier New"/>
                <a:cs typeface="Courier New"/>
                <a:sym typeface="Courier New"/>
              </a:rPr>
              <a:t># Sums of rows</a:t>
            </a:r>
            <a:endParaRPr b="1" sz="1500">
              <a:solidFill>
                <a:srgbClr val="0000FF"/>
              </a:solidFill>
              <a:highlight>
                <a:srgbClr val="FFFFFF"/>
              </a:highlight>
              <a:latin typeface="Courier New"/>
              <a:ea typeface="Courier New"/>
              <a:cs typeface="Courier New"/>
              <a:sym typeface="Courier New"/>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1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
        <p:nvSpPr>
          <p:cNvPr id="1044" name="Google Shape;1044;p115"/>
          <p:cNvSpPr txBox="1"/>
          <p:nvPr/>
        </p:nvSpPr>
        <p:spPr>
          <a:xfrm>
            <a:off x="304800" y="1136075"/>
            <a:ext cx="124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800"/>
              <a:t>lapply()</a:t>
            </a:r>
            <a:endParaRPr sz="1800"/>
          </a:p>
        </p:txBody>
      </p:sp>
      <p:sp>
        <p:nvSpPr>
          <p:cNvPr id="1045" name="Google Shape;1045;p115"/>
          <p:cNvSpPr txBox="1"/>
          <p:nvPr/>
        </p:nvSpPr>
        <p:spPr>
          <a:xfrm>
            <a:off x="304800" y="1536275"/>
            <a:ext cx="6587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600">
                <a:solidFill>
                  <a:schemeClr val="dk1"/>
                </a:solidFill>
              </a:rPr>
              <a:t>Usage</a:t>
            </a:r>
            <a:r>
              <a:rPr lang="vi" sz="1600">
                <a:solidFill>
                  <a:schemeClr val="dk1"/>
                </a:solidFill>
              </a:rPr>
              <a:t>: Apply a function over elements in a list, returning a list.</a:t>
            </a:r>
            <a:endParaRPr sz="1600"/>
          </a:p>
        </p:txBody>
      </p:sp>
      <p:sp>
        <p:nvSpPr>
          <p:cNvPr id="1046" name="Google Shape;1046;p115"/>
          <p:cNvSpPr txBox="1"/>
          <p:nvPr/>
        </p:nvSpPr>
        <p:spPr>
          <a:xfrm>
            <a:off x="304800" y="2171550"/>
            <a:ext cx="3000000" cy="415500"/>
          </a:xfrm>
          <a:prstGeom prst="rect">
            <a:avLst/>
          </a:prstGeom>
          <a:solidFill>
            <a:srgbClr val="D9EAD3"/>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lapply(X, FUN, ...)</a:t>
            </a:r>
            <a:endParaRPr b="1" sz="1500">
              <a:solidFill>
                <a:srgbClr val="434343"/>
              </a:solidFill>
              <a:highlight>
                <a:srgbClr val="FFFFFF"/>
              </a:highlight>
              <a:latin typeface="Courier New"/>
              <a:ea typeface="Courier New"/>
              <a:cs typeface="Courier New"/>
              <a:sym typeface="Courier New"/>
            </a:endParaRPr>
          </a:p>
        </p:txBody>
      </p:sp>
      <p:sp>
        <p:nvSpPr>
          <p:cNvPr id="1047" name="Google Shape;1047;p115"/>
          <p:cNvSpPr txBox="1"/>
          <p:nvPr/>
        </p:nvSpPr>
        <p:spPr>
          <a:xfrm>
            <a:off x="5472450" y="2171550"/>
            <a:ext cx="3000000" cy="101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rgbClr val="434343"/>
                </a:solidFill>
              </a:rPr>
              <a:t>Parameters</a:t>
            </a:r>
            <a:r>
              <a:rPr lang="vi">
                <a:solidFill>
                  <a:srgbClr val="434343"/>
                </a:solidFill>
              </a:rPr>
              <a:t>:</a:t>
            </a:r>
            <a:endParaRPr>
              <a:solidFill>
                <a:srgbClr val="434343"/>
              </a:solidFill>
            </a:endParaRPr>
          </a:p>
          <a:p>
            <a:pPr indent="-317500" lvl="0" marL="457200" rtl="0" algn="l">
              <a:lnSpc>
                <a:spcPct val="115000"/>
              </a:lnSpc>
              <a:spcBef>
                <a:spcPts val="1200"/>
              </a:spcBef>
              <a:spcAft>
                <a:spcPts val="0"/>
              </a:spcAft>
              <a:buClr>
                <a:srgbClr val="434343"/>
              </a:buClr>
              <a:buSzPts val="1400"/>
              <a:buChar char="●"/>
            </a:pPr>
            <a:r>
              <a:rPr b="1" lang="vi">
                <a:solidFill>
                  <a:srgbClr val="434343"/>
                </a:solidFill>
              </a:rPr>
              <a:t>X</a:t>
            </a:r>
            <a:r>
              <a:rPr lang="vi">
                <a:solidFill>
                  <a:srgbClr val="434343"/>
                </a:solidFill>
              </a:rPr>
              <a:t>: List or vector.</a:t>
            </a:r>
            <a:endParaRPr>
              <a:solidFill>
                <a:srgbClr val="434343"/>
              </a:solidFill>
            </a:endParaRPr>
          </a:p>
          <a:p>
            <a:pPr indent="-317500" lvl="0" marL="457200" rtl="0" algn="l">
              <a:lnSpc>
                <a:spcPct val="115000"/>
              </a:lnSpc>
              <a:spcBef>
                <a:spcPts val="0"/>
              </a:spcBef>
              <a:spcAft>
                <a:spcPts val="0"/>
              </a:spcAft>
              <a:buClr>
                <a:srgbClr val="434343"/>
              </a:buClr>
              <a:buSzPts val="1400"/>
              <a:buChar char="●"/>
            </a:pPr>
            <a:r>
              <a:rPr b="1" lang="vi">
                <a:solidFill>
                  <a:srgbClr val="434343"/>
                </a:solidFill>
              </a:rPr>
              <a:t>FUN</a:t>
            </a:r>
            <a:r>
              <a:rPr lang="vi">
                <a:solidFill>
                  <a:srgbClr val="434343"/>
                </a:solidFill>
              </a:rPr>
              <a:t>: The function to apply.</a:t>
            </a:r>
            <a:endParaRPr>
              <a:solidFill>
                <a:srgbClr val="434343"/>
              </a:solidFill>
            </a:endParaRPr>
          </a:p>
        </p:txBody>
      </p:sp>
      <p:sp>
        <p:nvSpPr>
          <p:cNvPr id="1048" name="Google Shape;1048;p115"/>
          <p:cNvSpPr txBox="1"/>
          <p:nvPr/>
        </p:nvSpPr>
        <p:spPr>
          <a:xfrm>
            <a:off x="304800" y="2868325"/>
            <a:ext cx="4985700" cy="18009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Compute length of each string in a list</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string_list &lt;- list("apple", "banana", "cherry")</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lapply(string_list, nchar)</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p:txBody>
      </p:sp>
      <p:sp>
        <p:nvSpPr>
          <p:cNvPr id="1049" name="Google Shape;1049;p115"/>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R Functions</a:t>
            </a:r>
            <a:endParaRPr b="1" sz="2400"/>
          </a:p>
        </p:txBody>
      </p:sp>
      <p:sp>
        <p:nvSpPr>
          <p:cNvPr id="1050" name="Google Shape;1050;p115"/>
          <p:cNvSpPr txBox="1"/>
          <p:nvPr/>
        </p:nvSpPr>
        <p:spPr>
          <a:xfrm>
            <a:off x="55425" y="609600"/>
            <a:ext cx="43227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Apply function and its relatives</a:t>
            </a:r>
            <a:endParaRPr b="1" sz="1800">
              <a:solidFill>
                <a:schemeClr val="dk2"/>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
        <p:nvSpPr>
          <p:cNvPr id="1056" name="Google Shape;1056;p116"/>
          <p:cNvSpPr txBox="1"/>
          <p:nvPr/>
        </p:nvSpPr>
        <p:spPr>
          <a:xfrm>
            <a:off x="221675" y="997550"/>
            <a:ext cx="1579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800"/>
              <a:t>sapply()</a:t>
            </a:r>
            <a:endParaRPr sz="1800"/>
          </a:p>
        </p:txBody>
      </p:sp>
      <p:sp>
        <p:nvSpPr>
          <p:cNvPr id="1057" name="Google Shape;1057;p116"/>
          <p:cNvSpPr txBox="1"/>
          <p:nvPr/>
        </p:nvSpPr>
        <p:spPr>
          <a:xfrm>
            <a:off x="221675" y="1473950"/>
            <a:ext cx="8395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600">
                <a:solidFill>
                  <a:schemeClr val="dk1"/>
                </a:solidFill>
              </a:rPr>
              <a:t>Usage</a:t>
            </a:r>
            <a:r>
              <a:rPr lang="vi" sz="1600">
                <a:solidFill>
                  <a:schemeClr val="dk1"/>
                </a:solidFill>
              </a:rPr>
              <a:t>: Simplified version of </a:t>
            </a:r>
            <a:r>
              <a:rPr lang="vi" sz="1600">
                <a:solidFill>
                  <a:srgbClr val="188038"/>
                </a:solidFill>
                <a:latin typeface="Roboto Mono"/>
                <a:ea typeface="Roboto Mono"/>
                <a:cs typeface="Roboto Mono"/>
                <a:sym typeface="Roboto Mono"/>
              </a:rPr>
              <a:t>lapply()</a:t>
            </a:r>
            <a:r>
              <a:rPr lang="vi" sz="1600">
                <a:solidFill>
                  <a:schemeClr val="dk1"/>
                </a:solidFill>
              </a:rPr>
              <a:t> that tries to simplify the result to a vector or matrix.</a:t>
            </a:r>
            <a:endParaRPr sz="1600"/>
          </a:p>
        </p:txBody>
      </p:sp>
      <p:sp>
        <p:nvSpPr>
          <p:cNvPr id="1058" name="Google Shape;1058;p116"/>
          <p:cNvSpPr txBox="1"/>
          <p:nvPr/>
        </p:nvSpPr>
        <p:spPr>
          <a:xfrm>
            <a:off x="221675" y="1956150"/>
            <a:ext cx="4322700" cy="415500"/>
          </a:xfrm>
          <a:prstGeom prst="rect">
            <a:avLst/>
          </a:prstGeom>
          <a:solidFill>
            <a:srgbClr val="D9EAD3"/>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sapply(X, FUN, ..., simplify = TRUE)</a:t>
            </a:r>
            <a:endParaRPr b="1" sz="1500">
              <a:solidFill>
                <a:srgbClr val="434343"/>
              </a:solidFill>
              <a:highlight>
                <a:srgbClr val="FFFFFF"/>
              </a:highlight>
              <a:latin typeface="Courier New"/>
              <a:ea typeface="Courier New"/>
              <a:cs typeface="Courier New"/>
              <a:sym typeface="Courier New"/>
            </a:endParaRPr>
          </a:p>
        </p:txBody>
      </p:sp>
      <p:sp>
        <p:nvSpPr>
          <p:cNvPr id="1059" name="Google Shape;1059;p116"/>
          <p:cNvSpPr txBox="1"/>
          <p:nvPr/>
        </p:nvSpPr>
        <p:spPr>
          <a:xfrm>
            <a:off x="4782175" y="1956150"/>
            <a:ext cx="3000000" cy="101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rgbClr val="434343"/>
                </a:solidFill>
              </a:rPr>
              <a:t>Parameters</a:t>
            </a:r>
            <a:r>
              <a:rPr lang="vi">
                <a:solidFill>
                  <a:srgbClr val="434343"/>
                </a:solidFill>
              </a:rPr>
              <a:t>:</a:t>
            </a:r>
            <a:endParaRPr>
              <a:solidFill>
                <a:srgbClr val="434343"/>
              </a:solidFill>
            </a:endParaRPr>
          </a:p>
          <a:p>
            <a:pPr indent="-317500" lvl="0" marL="457200" rtl="0" algn="l">
              <a:lnSpc>
                <a:spcPct val="115000"/>
              </a:lnSpc>
              <a:spcBef>
                <a:spcPts val="1200"/>
              </a:spcBef>
              <a:spcAft>
                <a:spcPts val="0"/>
              </a:spcAft>
              <a:buClr>
                <a:srgbClr val="434343"/>
              </a:buClr>
              <a:buSzPts val="1400"/>
              <a:buChar char="●"/>
            </a:pPr>
            <a:r>
              <a:rPr b="1" lang="vi">
                <a:solidFill>
                  <a:srgbClr val="434343"/>
                </a:solidFill>
              </a:rPr>
              <a:t>X</a:t>
            </a:r>
            <a:r>
              <a:rPr lang="vi">
                <a:solidFill>
                  <a:srgbClr val="434343"/>
                </a:solidFill>
              </a:rPr>
              <a:t>: List or vector.</a:t>
            </a:r>
            <a:endParaRPr>
              <a:solidFill>
                <a:srgbClr val="434343"/>
              </a:solidFill>
            </a:endParaRPr>
          </a:p>
          <a:p>
            <a:pPr indent="-317500" lvl="0" marL="457200" rtl="0" algn="l">
              <a:lnSpc>
                <a:spcPct val="115000"/>
              </a:lnSpc>
              <a:spcBef>
                <a:spcPts val="0"/>
              </a:spcBef>
              <a:spcAft>
                <a:spcPts val="0"/>
              </a:spcAft>
              <a:buClr>
                <a:srgbClr val="434343"/>
              </a:buClr>
              <a:buSzPts val="1400"/>
              <a:buChar char="●"/>
            </a:pPr>
            <a:r>
              <a:rPr b="1" lang="vi">
                <a:solidFill>
                  <a:srgbClr val="434343"/>
                </a:solidFill>
              </a:rPr>
              <a:t>FUN</a:t>
            </a:r>
            <a:r>
              <a:rPr lang="vi">
                <a:solidFill>
                  <a:srgbClr val="434343"/>
                </a:solidFill>
              </a:rPr>
              <a:t>: The function to apply.</a:t>
            </a:r>
            <a:endParaRPr>
              <a:solidFill>
                <a:srgbClr val="434343"/>
              </a:solidFill>
            </a:endParaRPr>
          </a:p>
        </p:txBody>
      </p:sp>
      <p:sp>
        <p:nvSpPr>
          <p:cNvPr id="1060" name="Google Shape;1060;p116"/>
          <p:cNvSpPr txBox="1"/>
          <p:nvPr/>
        </p:nvSpPr>
        <p:spPr>
          <a:xfrm>
            <a:off x="221675" y="2827950"/>
            <a:ext cx="4322700" cy="14547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Compute square of each number</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numbers &lt;- 1:5</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sapply(numbers, function(x) x^2)</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p:txBody>
      </p:sp>
      <p:sp>
        <p:nvSpPr>
          <p:cNvPr id="1061" name="Google Shape;1061;p116"/>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R Functions</a:t>
            </a:r>
            <a:endParaRPr b="1" sz="2400"/>
          </a:p>
        </p:txBody>
      </p:sp>
      <p:sp>
        <p:nvSpPr>
          <p:cNvPr id="1062" name="Google Shape;1062;p116"/>
          <p:cNvSpPr txBox="1"/>
          <p:nvPr/>
        </p:nvSpPr>
        <p:spPr>
          <a:xfrm>
            <a:off x="55425" y="609600"/>
            <a:ext cx="43227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Apply function and its relatives</a:t>
            </a:r>
            <a:endParaRPr b="1" sz="1800">
              <a:solidFill>
                <a:schemeClr val="dk2"/>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
        <p:nvSpPr>
          <p:cNvPr id="1068" name="Google Shape;1068;p117"/>
          <p:cNvSpPr txBox="1"/>
          <p:nvPr/>
        </p:nvSpPr>
        <p:spPr>
          <a:xfrm>
            <a:off x="304800" y="1094500"/>
            <a:ext cx="1440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800"/>
              <a:t>tapply()</a:t>
            </a:r>
            <a:endParaRPr sz="1800"/>
          </a:p>
        </p:txBody>
      </p:sp>
      <p:sp>
        <p:nvSpPr>
          <p:cNvPr id="1069" name="Google Shape;1069;p117"/>
          <p:cNvSpPr txBox="1"/>
          <p:nvPr/>
        </p:nvSpPr>
        <p:spPr>
          <a:xfrm>
            <a:off x="304800" y="1494700"/>
            <a:ext cx="7786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600">
                <a:solidFill>
                  <a:schemeClr val="dk1"/>
                </a:solidFill>
              </a:rPr>
              <a:t>Usage</a:t>
            </a:r>
            <a:r>
              <a:rPr lang="vi" sz="1600">
                <a:solidFill>
                  <a:schemeClr val="dk1"/>
                </a:solidFill>
              </a:rPr>
              <a:t>: Apply a function over subsets of a vector, grouped by some other vector, usually a factor.</a:t>
            </a:r>
            <a:endParaRPr sz="1600"/>
          </a:p>
        </p:txBody>
      </p:sp>
      <p:sp>
        <p:nvSpPr>
          <p:cNvPr id="1070" name="Google Shape;1070;p117"/>
          <p:cNvSpPr txBox="1"/>
          <p:nvPr/>
        </p:nvSpPr>
        <p:spPr>
          <a:xfrm>
            <a:off x="304800" y="2197650"/>
            <a:ext cx="5292300" cy="415500"/>
          </a:xfrm>
          <a:prstGeom prst="rect">
            <a:avLst/>
          </a:prstGeom>
          <a:solidFill>
            <a:srgbClr val="D9EAD3"/>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tapply(X, INDEX, FUN, ..., simplify = TRUE)</a:t>
            </a:r>
            <a:endParaRPr b="1" sz="1500">
              <a:solidFill>
                <a:srgbClr val="434343"/>
              </a:solidFill>
              <a:highlight>
                <a:srgbClr val="FFFFFF"/>
              </a:highlight>
              <a:latin typeface="Courier New"/>
              <a:ea typeface="Courier New"/>
              <a:cs typeface="Courier New"/>
              <a:sym typeface="Courier New"/>
            </a:endParaRPr>
          </a:p>
        </p:txBody>
      </p:sp>
      <p:sp>
        <p:nvSpPr>
          <p:cNvPr id="1071" name="Google Shape;1071;p117"/>
          <p:cNvSpPr txBox="1"/>
          <p:nvPr/>
        </p:nvSpPr>
        <p:spPr>
          <a:xfrm>
            <a:off x="5940625" y="2083150"/>
            <a:ext cx="3000000" cy="1761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chemeClr val="dk1"/>
                </a:solidFill>
              </a:rPr>
              <a:t>Parameters</a:t>
            </a:r>
            <a:r>
              <a:rPr lang="vi">
                <a:solidFill>
                  <a:schemeClr val="dk1"/>
                </a:solidFill>
              </a:rPr>
              <a:t>:</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b="1" lang="vi">
                <a:solidFill>
                  <a:schemeClr val="dk1"/>
                </a:solidFill>
              </a:rPr>
              <a:t>X</a:t>
            </a:r>
            <a:r>
              <a:rPr lang="vi">
                <a:solidFill>
                  <a:schemeClr val="dk1"/>
                </a:solidFill>
              </a:rPr>
              <a:t>: A vector.</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chemeClr val="dk1"/>
                </a:solidFill>
              </a:rPr>
              <a:t>INDEX</a:t>
            </a:r>
            <a:r>
              <a:rPr lang="vi">
                <a:solidFill>
                  <a:schemeClr val="dk1"/>
                </a:solidFill>
              </a:rPr>
              <a:t>: A factor or a list of factors (the grouping variable).</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chemeClr val="dk1"/>
                </a:solidFill>
              </a:rPr>
              <a:t>FUN</a:t>
            </a:r>
            <a:r>
              <a:rPr lang="vi">
                <a:solidFill>
                  <a:schemeClr val="dk1"/>
                </a:solidFill>
              </a:rPr>
              <a:t>: The function to apply.</a:t>
            </a:r>
            <a:endParaRPr>
              <a:solidFill>
                <a:schemeClr val="dk1"/>
              </a:solidFill>
            </a:endParaRPr>
          </a:p>
        </p:txBody>
      </p:sp>
      <p:sp>
        <p:nvSpPr>
          <p:cNvPr id="1072" name="Google Shape;1072;p117"/>
          <p:cNvSpPr txBox="1"/>
          <p:nvPr/>
        </p:nvSpPr>
        <p:spPr>
          <a:xfrm>
            <a:off x="304800" y="2909725"/>
            <a:ext cx="4592700" cy="18009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Calculate mean weight by group</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weights &lt;- c(50, 60, 65, 70)</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group &lt;- factor(c("Male", "Female", "Female", "Male"))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tapply(weights, group, mean)</a:t>
            </a:r>
            <a:endParaRPr b="1" sz="1500">
              <a:solidFill>
                <a:srgbClr val="0000FF"/>
              </a:solidFill>
              <a:highlight>
                <a:srgbClr val="FFFFFF"/>
              </a:highlight>
              <a:latin typeface="Courier New"/>
              <a:ea typeface="Courier New"/>
              <a:cs typeface="Courier New"/>
              <a:sym typeface="Courier New"/>
            </a:endParaRPr>
          </a:p>
        </p:txBody>
      </p:sp>
      <p:sp>
        <p:nvSpPr>
          <p:cNvPr id="1073" name="Google Shape;1073;p117"/>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R Functions</a:t>
            </a:r>
            <a:endParaRPr b="1" sz="2400"/>
          </a:p>
        </p:txBody>
      </p:sp>
      <p:sp>
        <p:nvSpPr>
          <p:cNvPr id="1074" name="Google Shape;1074;p117"/>
          <p:cNvSpPr txBox="1"/>
          <p:nvPr/>
        </p:nvSpPr>
        <p:spPr>
          <a:xfrm>
            <a:off x="55425" y="609600"/>
            <a:ext cx="43227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Apply function and its relatives</a:t>
            </a:r>
            <a:endParaRPr b="1" sz="1800">
              <a:solidFill>
                <a:schemeClr val="dk2"/>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18"/>
          <p:cNvSpPr txBox="1"/>
          <p:nvPr/>
        </p:nvSpPr>
        <p:spPr>
          <a:xfrm>
            <a:off x="0" y="457200"/>
            <a:ext cx="358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Create an R function</a:t>
            </a:r>
            <a:endParaRPr b="1" sz="1800">
              <a:solidFill>
                <a:srgbClr val="434343"/>
              </a:solidFill>
            </a:endParaRPr>
          </a:p>
        </p:txBody>
      </p:sp>
      <p:sp>
        <p:nvSpPr>
          <p:cNvPr id="1080" name="Google Shape;1080;p118"/>
          <p:cNvSpPr txBox="1"/>
          <p:nvPr/>
        </p:nvSpPr>
        <p:spPr>
          <a:xfrm>
            <a:off x="310950" y="1467750"/>
            <a:ext cx="8071500" cy="1995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1400"/>
              </a:spcBef>
              <a:spcAft>
                <a:spcPts val="0"/>
              </a:spcAft>
              <a:buClr>
                <a:schemeClr val="dk1"/>
              </a:buClr>
              <a:buSzPts val="1100"/>
              <a:buFont typeface="Arial"/>
              <a:buNone/>
            </a:pPr>
            <a:r>
              <a:rPr b="1" lang="vi" sz="1800">
                <a:solidFill>
                  <a:schemeClr val="dk1"/>
                </a:solidFill>
              </a:rPr>
              <a:t>What is a Function?</a:t>
            </a:r>
            <a:endParaRPr b="1" sz="1800">
              <a:solidFill>
                <a:schemeClr val="dk1"/>
              </a:solidFill>
            </a:endParaRPr>
          </a:p>
          <a:p>
            <a:pPr indent="-342900" lvl="0" marL="457200" rtl="0" algn="l">
              <a:lnSpc>
                <a:spcPct val="150000"/>
              </a:lnSpc>
              <a:spcBef>
                <a:spcPts val="1200"/>
              </a:spcBef>
              <a:spcAft>
                <a:spcPts val="0"/>
              </a:spcAft>
              <a:buClr>
                <a:schemeClr val="dk1"/>
              </a:buClr>
              <a:buSzPts val="1800"/>
              <a:buChar char="●"/>
            </a:pPr>
            <a:r>
              <a:rPr b="1" lang="vi" sz="1800">
                <a:solidFill>
                  <a:schemeClr val="dk1"/>
                </a:solidFill>
              </a:rPr>
              <a:t>Definition</a:t>
            </a:r>
            <a:r>
              <a:rPr lang="vi" sz="1800">
                <a:solidFill>
                  <a:schemeClr val="dk1"/>
                </a:solidFill>
              </a:rPr>
              <a:t>: A function in R is a block of code designed to perform a specific task. It can take inputs, process them, and return outputs.</a:t>
            </a:r>
            <a:endParaRPr sz="1800">
              <a:solidFill>
                <a:schemeClr val="dk1"/>
              </a:solidFill>
            </a:endParaRPr>
          </a:p>
          <a:p>
            <a:pPr indent="-342900" lvl="0" marL="457200" rtl="0" algn="l">
              <a:lnSpc>
                <a:spcPct val="150000"/>
              </a:lnSpc>
              <a:spcBef>
                <a:spcPts val="0"/>
              </a:spcBef>
              <a:spcAft>
                <a:spcPts val="0"/>
              </a:spcAft>
              <a:buClr>
                <a:schemeClr val="dk1"/>
              </a:buClr>
              <a:buSzPts val="1800"/>
              <a:buChar char="●"/>
            </a:pPr>
            <a:r>
              <a:rPr b="1" lang="vi" sz="1800">
                <a:solidFill>
                  <a:schemeClr val="dk1"/>
                </a:solidFill>
              </a:rPr>
              <a:t>Purpose</a:t>
            </a:r>
            <a:r>
              <a:rPr lang="vi" sz="1800">
                <a:solidFill>
                  <a:schemeClr val="dk1"/>
                </a:solidFill>
              </a:rPr>
              <a:t>: Functions allow for code reuse, organization, and abstraction of complex operations.</a:t>
            </a:r>
            <a:endParaRPr sz="1800">
              <a:solidFill>
                <a:schemeClr val="dk1"/>
              </a:solidFill>
            </a:endParaRPr>
          </a:p>
          <a:p>
            <a:pPr indent="0" lvl="0" marL="0" rtl="0" algn="l">
              <a:lnSpc>
                <a:spcPct val="150000"/>
              </a:lnSpc>
              <a:spcBef>
                <a:spcPts val="1200"/>
              </a:spcBef>
              <a:spcAft>
                <a:spcPts val="0"/>
              </a:spcAft>
              <a:buNone/>
            </a:pPr>
            <a:r>
              <a:t/>
            </a:r>
            <a:endParaRPr sz="1800">
              <a:solidFill>
                <a:schemeClr val="dk2"/>
              </a:solidFill>
            </a:endParaRPr>
          </a:p>
        </p:txBody>
      </p:sp>
      <p:sp>
        <p:nvSpPr>
          <p:cNvPr id="1081" name="Google Shape;1081;p118"/>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R Functions</a:t>
            </a:r>
            <a:endParaRPr b="1" sz="2400"/>
          </a:p>
        </p:txBody>
      </p:sp>
      <p:sp>
        <p:nvSpPr>
          <p:cNvPr id="1082" name="Google Shape;1082;p1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6" name="Shape 1086"/>
        <p:cNvGrpSpPr/>
        <p:nvPr/>
      </p:nvGrpSpPr>
      <p:grpSpPr>
        <a:xfrm>
          <a:off x="0" y="0"/>
          <a:ext cx="0" cy="0"/>
          <a:chOff x="0" y="0"/>
          <a:chExt cx="0" cy="0"/>
        </a:xfrm>
      </p:grpSpPr>
      <p:sp>
        <p:nvSpPr>
          <p:cNvPr id="1087" name="Google Shape;1087;p119"/>
          <p:cNvSpPr txBox="1"/>
          <p:nvPr/>
        </p:nvSpPr>
        <p:spPr>
          <a:xfrm>
            <a:off x="228600" y="990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Basic Structure</a:t>
            </a:r>
            <a:endParaRPr b="1"/>
          </a:p>
        </p:txBody>
      </p:sp>
      <p:sp>
        <p:nvSpPr>
          <p:cNvPr id="1088" name="Google Shape;1088;p119"/>
          <p:cNvSpPr txBox="1"/>
          <p:nvPr/>
        </p:nvSpPr>
        <p:spPr>
          <a:xfrm>
            <a:off x="381000" y="1447800"/>
            <a:ext cx="7322100" cy="18009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function_name &lt;- function(arg1, arg2, ...) { </a:t>
            </a:r>
            <a:endParaRPr b="1" sz="1500">
              <a:solidFill>
                <a:srgbClr val="434343"/>
              </a:solidFill>
              <a:highlight>
                <a:srgbClr val="FFFFFF"/>
              </a:highlight>
              <a:latin typeface="Courier New"/>
              <a:ea typeface="Courier New"/>
              <a:cs typeface="Courier New"/>
              <a:sym typeface="Courier New"/>
            </a:endParaRPr>
          </a:p>
          <a:p>
            <a:pPr indent="45720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Code block</a:t>
            </a:r>
            <a:r>
              <a:rPr b="1" lang="vi" sz="1500">
                <a:solidFill>
                  <a:srgbClr val="434343"/>
                </a:solidFill>
                <a:highlight>
                  <a:srgbClr val="FFFFFF"/>
                </a:highlight>
                <a:latin typeface="Courier New"/>
                <a:ea typeface="Courier New"/>
                <a:cs typeface="Courier New"/>
                <a:sym typeface="Courier New"/>
              </a:rPr>
              <a:t> </a:t>
            </a:r>
            <a:endParaRPr b="1" sz="1500">
              <a:solidFill>
                <a:srgbClr val="434343"/>
              </a:solidFill>
              <a:highlight>
                <a:srgbClr val="FFFFFF"/>
              </a:highlight>
              <a:latin typeface="Courier New"/>
              <a:ea typeface="Courier New"/>
              <a:cs typeface="Courier New"/>
              <a:sym typeface="Courier New"/>
            </a:endParaRPr>
          </a:p>
          <a:p>
            <a:pPr indent="45720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result &lt;- arg1 + arg2 </a:t>
            </a:r>
            <a:r>
              <a:rPr b="1" lang="vi" sz="1500">
                <a:solidFill>
                  <a:srgbClr val="0000FF"/>
                </a:solidFill>
                <a:highlight>
                  <a:srgbClr val="FFFFFF"/>
                </a:highlight>
                <a:latin typeface="Courier New"/>
                <a:ea typeface="Courier New"/>
                <a:cs typeface="Courier New"/>
                <a:sym typeface="Courier New"/>
              </a:rPr>
              <a:t># Example operation</a:t>
            </a:r>
            <a:r>
              <a:rPr b="1" lang="vi" sz="1500">
                <a:solidFill>
                  <a:srgbClr val="434343"/>
                </a:solidFill>
                <a:highlight>
                  <a:srgbClr val="FFFFFF"/>
                </a:highlight>
                <a:latin typeface="Courier New"/>
                <a:ea typeface="Courier New"/>
                <a:cs typeface="Courier New"/>
                <a:sym typeface="Courier New"/>
              </a:rPr>
              <a:t> </a:t>
            </a:r>
            <a:endParaRPr b="1" sz="1500">
              <a:solidFill>
                <a:srgbClr val="434343"/>
              </a:solidFill>
              <a:highlight>
                <a:srgbClr val="FFFFFF"/>
              </a:highlight>
              <a:latin typeface="Courier New"/>
              <a:ea typeface="Courier New"/>
              <a:cs typeface="Courier New"/>
              <a:sym typeface="Courier New"/>
            </a:endParaRPr>
          </a:p>
          <a:p>
            <a:pPr indent="45720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return(result) </a:t>
            </a:r>
            <a:r>
              <a:rPr b="1" lang="vi" sz="1500">
                <a:solidFill>
                  <a:srgbClr val="0000FF"/>
                </a:solidFill>
                <a:highlight>
                  <a:srgbClr val="FFFFFF"/>
                </a:highlight>
                <a:latin typeface="Courier New"/>
                <a:ea typeface="Courier New"/>
                <a:cs typeface="Courier New"/>
                <a:sym typeface="Courier New"/>
              </a:rPr>
              <a:t># Return the result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a:t>
            </a:r>
            <a:endParaRPr b="1" sz="1500">
              <a:solidFill>
                <a:srgbClr val="434343"/>
              </a:solidFill>
              <a:highlight>
                <a:srgbClr val="FFFFFF"/>
              </a:highlight>
              <a:latin typeface="Courier New"/>
              <a:ea typeface="Courier New"/>
              <a:cs typeface="Courier New"/>
              <a:sym typeface="Courier New"/>
            </a:endParaRPr>
          </a:p>
        </p:txBody>
      </p:sp>
      <p:sp>
        <p:nvSpPr>
          <p:cNvPr id="1089" name="Google Shape;1089;p119"/>
          <p:cNvSpPr txBox="1"/>
          <p:nvPr/>
        </p:nvSpPr>
        <p:spPr>
          <a:xfrm>
            <a:off x="228600" y="3352800"/>
            <a:ext cx="8250300" cy="179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vi">
                <a:solidFill>
                  <a:schemeClr val="dk1"/>
                </a:solidFill>
              </a:rPr>
              <a:t>Explanation</a:t>
            </a:r>
            <a:r>
              <a:rPr lang="vi">
                <a:solidFill>
                  <a:schemeClr val="dk1"/>
                </a:solidFill>
              </a:rPr>
              <a:t>:</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b="1" lang="vi">
                <a:solidFill>
                  <a:srgbClr val="188038"/>
                </a:solidFill>
                <a:latin typeface="Roboto Mono"/>
                <a:ea typeface="Roboto Mono"/>
                <a:cs typeface="Roboto Mono"/>
                <a:sym typeface="Roboto Mono"/>
              </a:rPr>
              <a:t>function_name</a:t>
            </a:r>
            <a:r>
              <a:rPr lang="vi">
                <a:solidFill>
                  <a:schemeClr val="dk1"/>
                </a:solidFill>
              </a:rPr>
              <a:t>: Name of your function.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rgbClr val="188038"/>
                </a:solidFill>
                <a:latin typeface="Roboto Mono"/>
                <a:ea typeface="Roboto Mono"/>
                <a:cs typeface="Roboto Mono"/>
                <a:sym typeface="Roboto Mono"/>
              </a:rPr>
              <a:t>function</a:t>
            </a:r>
            <a:r>
              <a:rPr lang="vi">
                <a:solidFill>
                  <a:schemeClr val="dk1"/>
                </a:solidFill>
              </a:rPr>
              <a:t>: Keyword to define a function.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rgbClr val="188038"/>
                </a:solidFill>
                <a:latin typeface="Roboto Mono"/>
                <a:ea typeface="Roboto Mono"/>
                <a:cs typeface="Roboto Mono"/>
                <a:sym typeface="Roboto Mono"/>
              </a:rPr>
              <a:t>arg1, arg2, ...</a:t>
            </a:r>
            <a:r>
              <a:rPr lang="vi">
                <a:solidFill>
                  <a:schemeClr val="dk1"/>
                </a:solidFill>
              </a:rPr>
              <a:t>: Arguments or parameters the function accepts.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rgbClr val="188038"/>
                </a:solidFill>
                <a:latin typeface="Roboto Mono"/>
                <a:ea typeface="Roboto Mono"/>
                <a:cs typeface="Roboto Mono"/>
                <a:sym typeface="Roboto Mono"/>
              </a:rPr>
              <a:t>{}</a:t>
            </a:r>
            <a:r>
              <a:rPr lang="vi">
                <a:solidFill>
                  <a:schemeClr val="dk1"/>
                </a:solidFill>
              </a:rPr>
              <a:t>: Curly braces enclose the body of the function.</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rgbClr val="188038"/>
                </a:solidFill>
                <a:latin typeface="Roboto Mono"/>
                <a:ea typeface="Roboto Mono"/>
                <a:cs typeface="Roboto Mono"/>
                <a:sym typeface="Roboto Mono"/>
              </a:rPr>
              <a:t>return(result)</a:t>
            </a:r>
            <a:r>
              <a:rPr lang="vi">
                <a:solidFill>
                  <a:schemeClr val="dk1"/>
                </a:solidFill>
              </a:rPr>
              <a:t>: Specifies what the function should output.</a:t>
            </a:r>
            <a:endParaRPr>
              <a:solidFill>
                <a:schemeClr val="dk1"/>
              </a:solidFill>
            </a:endParaRPr>
          </a:p>
        </p:txBody>
      </p:sp>
      <p:sp>
        <p:nvSpPr>
          <p:cNvPr id="1090" name="Google Shape;1090;p119"/>
          <p:cNvSpPr txBox="1"/>
          <p:nvPr/>
        </p:nvSpPr>
        <p:spPr>
          <a:xfrm>
            <a:off x="0" y="457200"/>
            <a:ext cx="3588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Create an R function</a:t>
            </a:r>
            <a:endParaRPr b="1" sz="1800">
              <a:solidFill>
                <a:srgbClr val="434343"/>
              </a:solidFill>
            </a:endParaRPr>
          </a:p>
        </p:txBody>
      </p:sp>
      <p:sp>
        <p:nvSpPr>
          <p:cNvPr id="1091" name="Google Shape;1091;p119"/>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R Functions</a:t>
            </a:r>
            <a:endParaRPr b="1" sz="2400"/>
          </a:p>
        </p:txBody>
      </p:sp>
      <p:sp>
        <p:nvSpPr>
          <p:cNvPr id="1092" name="Google Shape;1092;p1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20"/>
          <p:cNvSpPr txBox="1"/>
          <p:nvPr/>
        </p:nvSpPr>
        <p:spPr>
          <a:xfrm>
            <a:off x="138550" y="568025"/>
            <a:ext cx="60405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vi" sz="1800">
                <a:solidFill>
                  <a:srgbClr val="434343"/>
                </a:solidFill>
              </a:rPr>
              <a:t>Example: Creating a Simple Function</a:t>
            </a:r>
            <a:endParaRPr sz="1800">
              <a:solidFill>
                <a:srgbClr val="434343"/>
              </a:solidFill>
            </a:endParaRPr>
          </a:p>
        </p:txBody>
      </p:sp>
      <p:sp>
        <p:nvSpPr>
          <p:cNvPr id="1098" name="Google Shape;1098;p120"/>
          <p:cNvSpPr txBox="1"/>
          <p:nvPr/>
        </p:nvSpPr>
        <p:spPr>
          <a:xfrm>
            <a:off x="228600" y="1371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Sum of Two Numbers</a:t>
            </a:r>
            <a:endParaRPr b="1"/>
          </a:p>
        </p:txBody>
      </p:sp>
      <p:sp>
        <p:nvSpPr>
          <p:cNvPr id="1099" name="Google Shape;1099;p120"/>
          <p:cNvSpPr txBox="1"/>
          <p:nvPr/>
        </p:nvSpPr>
        <p:spPr>
          <a:xfrm>
            <a:off x="533400" y="1905000"/>
            <a:ext cx="5645700" cy="24936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sum_two_numbers &lt;- function(a, b) { </a:t>
            </a:r>
            <a:endParaRPr b="1" sz="1500">
              <a:solidFill>
                <a:srgbClr val="434343"/>
              </a:solidFill>
              <a:highlight>
                <a:srgbClr val="FFFFFF"/>
              </a:highlight>
              <a:latin typeface="Courier New"/>
              <a:ea typeface="Courier New"/>
              <a:cs typeface="Courier New"/>
              <a:sym typeface="Courier New"/>
            </a:endParaRPr>
          </a:p>
          <a:p>
            <a:pPr indent="45720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result &lt;- a + b </a:t>
            </a:r>
            <a:endParaRPr b="1" sz="1500">
              <a:solidFill>
                <a:srgbClr val="434343"/>
              </a:solidFill>
              <a:highlight>
                <a:srgbClr val="FFFFFF"/>
              </a:highlight>
              <a:latin typeface="Courier New"/>
              <a:ea typeface="Courier New"/>
              <a:cs typeface="Courier New"/>
              <a:sym typeface="Courier New"/>
            </a:endParaRPr>
          </a:p>
          <a:p>
            <a:pPr indent="45720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return(result)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Using the function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sum_two_numbers(5, 3)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highlight>
                  <a:srgbClr val="FFFFFF"/>
                </a:highlight>
                <a:latin typeface="Courier New"/>
                <a:ea typeface="Courier New"/>
                <a:cs typeface="Courier New"/>
                <a:sym typeface="Courier New"/>
              </a:rPr>
              <a:t>[1] 8</a:t>
            </a:r>
            <a:endParaRPr b="1" sz="1500">
              <a:highlight>
                <a:srgbClr val="FFFFFF"/>
              </a:highlight>
              <a:latin typeface="Courier New"/>
              <a:ea typeface="Courier New"/>
              <a:cs typeface="Courier New"/>
              <a:sym typeface="Courier New"/>
            </a:endParaRPr>
          </a:p>
        </p:txBody>
      </p:sp>
      <p:sp>
        <p:nvSpPr>
          <p:cNvPr id="1100" name="Google Shape;1100;p120"/>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R Functions</a:t>
            </a:r>
            <a:endParaRPr b="1" sz="2400"/>
          </a:p>
        </p:txBody>
      </p:sp>
      <p:sp>
        <p:nvSpPr>
          <p:cNvPr id="1101" name="Google Shape;1101;p1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121"/>
          <p:cNvSpPr txBox="1"/>
          <p:nvPr/>
        </p:nvSpPr>
        <p:spPr>
          <a:xfrm>
            <a:off x="76200" y="5334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Default Arguments</a:t>
            </a:r>
            <a:endParaRPr b="1" sz="1800">
              <a:solidFill>
                <a:srgbClr val="434343"/>
              </a:solidFill>
            </a:endParaRPr>
          </a:p>
        </p:txBody>
      </p:sp>
      <p:sp>
        <p:nvSpPr>
          <p:cNvPr id="1107" name="Google Shape;1107;p121"/>
          <p:cNvSpPr txBox="1"/>
          <p:nvPr/>
        </p:nvSpPr>
        <p:spPr>
          <a:xfrm>
            <a:off x="304800" y="1295400"/>
            <a:ext cx="6678000" cy="37635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Setting Default Values</a:t>
            </a:r>
            <a:endParaRPr b="1"/>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greet &lt;- function(name = "World") { </a:t>
            </a:r>
            <a:endParaRPr b="1" sz="1500">
              <a:solidFill>
                <a:srgbClr val="434343"/>
              </a:solidFill>
              <a:highlight>
                <a:srgbClr val="FFFFFF"/>
              </a:highlight>
              <a:latin typeface="Courier New"/>
              <a:ea typeface="Courier New"/>
              <a:cs typeface="Courier New"/>
              <a:sym typeface="Courier New"/>
            </a:endParaRPr>
          </a:p>
          <a:p>
            <a:pPr indent="45720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message &lt;- paste("Hello,", name) </a:t>
            </a:r>
            <a:endParaRPr b="1" sz="1500">
              <a:solidFill>
                <a:srgbClr val="434343"/>
              </a:solidFill>
              <a:highlight>
                <a:srgbClr val="FFFFFF"/>
              </a:highlight>
              <a:latin typeface="Courier New"/>
              <a:ea typeface="Courier New"/>
              <a:cs typeface="Courier New"/>
              <a:sym typeface="Courier New"/>
            </a:endParaRPr>
          </a:p>
          <a:p>
            <a:pPr indent="45720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return(message)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Calling the function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greet()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highlight>
                  <a:srgbClr val="FFFFFF"/>
                </a:highlight>
                <a:latin typeface="Courier New"/>
                <a:ea typeface="Courier New"/>
                <a:cs typeface="Courier New"/>
                <a:sym typeface="Courier New"/>
              </a:rPr>
              <a:t>[1] "Hello, World" </a:t>
            </a:r>
            <a:endParaRPr b="1" sz="1500">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greet("Duy")</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highlight>
                  <a:srgbClr val="FFFFFF"/>
                </a:highlight>
                <a:latin typeface="Courier New"/>
                <a:ea typeface="Courier New"/>
                <a:cs typeface="Courier New"/>
                <a:sym typeface="Courier New"/>
              </a:rPr>
              <a:t>[1] "Hello, Duy"</a:t>
            </a:r>
            <a:endParaRPr b="1" sz="1500">
              <a:highlight>
                <a:srgbClr val="FFFFFF"/>
              </a:highlight>
              <a:latin typeface="Courier New"/>
              <a:ea typeface="Courier New"/>
              <a:cs typeface="Courier New"/>
              <a:sym typeface="Courier New"/>
            </a:endParaRPr>
          </a:p>
        </p:txBody>
      </p:sp>
      <p:sp>
        <p:nvSpPr>
          <p:cNvPr id="1108" name="Google Shape;1108;p121"/>
          <p:cNvSpPr txBox="1"/>
          <p:nvPr/>
        </p:nvSpPr>
        <p:spPr>
          <a:xfrm>
            <a:off x="152400" y="888475"/>
            <a:ext cx="679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t>If no argument is provided, the function uses the default value.</a:t>
            </a:r>
            <a:endParaRPr/>
          </a:p>
        </p:txBody>
      </p:sp>
      <p:sp>
        <p:nvSpPr>
          <p:cNvPr id="1109" name="Google Shape;1109;p121"/>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R Functions</a:t>
            </a:r>
            <a:endParaRPr b="1" sz="2400"/>
          </a:p>
        </p:txBody>
      </p:sp>
      <p:sp>
        <p:nvSpPr>
          <p:cNvPr id="1110" name="Google Shape;1110;p1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nvSpPr>
        <p:spPr>
          <a:xfrm>
            <a:off x="202900" y="729875"/>
            <a:ext cx="4940700" cy="43407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800">
                <a:solidFill>
                  <a:srgbClr val="0000FF"/>
                </a:solidFill>
                <a:highlight>
                  <a:srgbClr val="FFFFFF"/>
                </a:highlight>
                <a:latin typeface="Courier New"/>
                <a:ea typeface="Courier New"/>
                <a:cs typeface="Courier New"/>
                <a:sym typeface="Courier New"/>
              </a:rPr>
              <a:t># Import library</a:t>
            </a:r>
            <a:endParaRPr b="1" sz="18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666666"/>
                </a:solidFill>
                <a:highlight>
                  <a:srgbClr val="FFFFFF"/>
                </a:highlight>
                <a:latin typeface="Courier New"/>
                <a:ea typeface="Courier New"/>
                <a:cs typeface="Courier New"/>
                <a:sym typeface="Courier New"/>
              </a:rPr>
              <a:t>library(ggpubr)</a:t>
            </a:r>
            <a:endParaRPr b="1" sz="1800">
              <a:solidFill>
                <a:srgbClr val="666666"/>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666666"/>
                </a:solidFill>
                <a:highlight>
                  <a:srgbClr val="FFFFFF"/>
                </a:highlight>
                <a:latin typeface="Courier New"/>
                <a:ea typeface="Courier New"/>
                <a:cs typeface="Courier New"/>
                <a:sym typeface="Courier New"/>
              </a:rPr>
              <a:t>library(tidyverse)</a:t>
            </a:r>
            <a:endParaRPr b="1" sz="1800">
              <a:solidFill>
                <a:srgbClr val="666666"/>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666666"/>
                </a:solidFill>
                <a:highlight>
                  <a:srgbClr val="FFFFFF"/>
                </a:highlight>
                <a:latin typeface="Courier New"/>
                <a:ea typeface="Courier New"/>
                <a:cs typeface="Courier New"/>
                <a:sym typeface="Courier New"/>
              </a:rPr>
              <a:t>library(plyr)</a:t>
            </a:r>
            <a:endParaRPr b="1" sz="1800">
              <a:solidFill>
                <a:srgbClr val="666666"/>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8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0000FF"/>
                </a:solidFill>
                <a:highlight>
                  <a:srgbClr val="FFFFFF"/>
                </a:highlight>
                <a:latin typeface="Courier New"/>
                <a:ea typeface="Courier New"/>
                <a:cs typeface="Courier New"/>
                <a:sym typeface="Courier New"/>
              </a:rPr>
              <a:t># Load data</a:t>
            </a:r>
            <a:endParaRPr b="1" sz="18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666666"/>
                </a:solidFill>
                <a:highlight>
                  <a:srgbClr val="FFFFFF"/>
                </a:highlight>
                <a:latin typeface="Courier New"/>
                <a:ea typeface="Courier New"/>
                <a:cs typeface="Courier New"/>
                <a:sym typeface="Courier New"/>
              </a:rPr>
              <a:t>data("ToothGrowth")</a:t>
            </a:r>
            <a:endParaRPr b="1" sz="1800">
              <a:solidFill>
                <a:srgbClr val="666666"/>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666666"/>
                </a:solidFill>
                <a:highlight>
                  <a:srgbClr val="FFFFFF"/>
                </a:highlight>
                <a:latin typeface="Courier New"/>
                <a:ea typeface="Courier New"/>
                <a:cs typeface="Courier New"/>
                <a:sym typeface="Courier New"/>
              </a:rPr>
              <a:t>print(ToothGrowth)</a:t>
            </a:r>
            <a:endParaRPr b="1" sz="1800">
              <a:solidFill>
                <a:srgbClr val="666666"/>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8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0000FF"/>
                </a:solidFill>
                <a:highlight>
                  <a:srgbClr val="FFFFFF"/>
                </a:highlight>
                <a:latin typeface="Courier New"/>
                <a:ea typeface="Courier New"/>
                <a:cs typeface="Courier New"/>
                <a:sym typeface="Courier New"/>
              </a:rPr>
              <a:t># Error plots</a:t>
            </a:r>
            <a:endParaRPr b="1" sz="18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0000FF"/>
                </a:solidFill>
                <a:highlight>
                  <a:srgbClr val="FFFFFF"/>
                </a:highlight>
                <a:latin typeface="Courier New"/>
                <a:ea typeface="Courier New"/>
                <a:cs typeface="Courier New"/>
                <a:sym typeface="Courier New"/>
              </a:rPr>
              <a:t># ggerrorplot()</a:t>
            </a:r>
            <a:endParaRPr b="1" sz="18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0000FF"/>
                </a:solidFill>
                <a:highlight>
                  <a:srgbClr val="FFFFFF"/>
                </a:highlight>
                <a:latin typeface="Courier New"/>
                <a:ea typeface="Courier New"/>
                <a:cs typeface="Courier New"/>
                <a:sym typeface="Courier New"/>
              </a:rPr>
              <a:t># Mean +/- standard deviation</a:t>
            </a:r>
            <a:endParaRPr b="1" sz="18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ggerrorplot(ToothGrowth, </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            x = "dose", y = "len",</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            desc_stat = "mean_sd")</a:t>
            </a:r>
            <a:endParaRPr b="1" sz="1800">
              <a:solidFill>
                <a:srgbClr val="434343"/>
              </a:solidFill>
              <a:highlight>
                <a:srgbClr val="FFFFFF"/>
              </a:highlight>
              <a:latin typeface="Courier New"/>
              <a:ea typeface="Courier New"/>
              <a:cs typeface="Courier New"/>
              <a:sym typeface="Courier New"/>
            </a:endParaRPr>
          </a:p>
        </p:txBody>
      </p:sp>
      <p:sp>
        <p:nvSpPr>
          <p:cNvPr id="138" name="Google Shape;138;p23"/>
          <p:cNvSpPr txBox="1"/>
          <p:nvPr/>
        </p:nvSpPr>
        <p:spPr>
          <a:xfrm>
            <a:off x="4937675" y="689325"/>
            <a:ext cx="3224700" cy="3690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vi" sz="1600">
                <a:solidFill>
                  <a:schemeClr val="dk2"/>
                </a:solidFill>
              </a:rPr>
              <a:t>Comments for each code block</a:t>
            </a:r>
            <a:endParaRPr sz="1600">
              <a:solidFill>
                <a:schemeClr val="dk2"/>
              </a:solidFill>
            </a:endParaRPr>
          </a:p>
        </p:txBody>
      </p:sp>
      <p:cxnSp>
        <p:nvCxnSpPr>
          <p:cNvPr id="139" name="Google Shape;139;p23"/>
          <p:cNvCxnSpPr>
            <a:endCxn id="138" idx="1"/>
          </p:cNvCxnSpPr>
          <p:nvPr/>
        </p:nvCxnSpPr>
        <p:spPr>
          <a:xfrm flipH="1" rot="10800000">
            <a:off x="2500475" y="873825"/>
            <a:ext cx="2437200" cy="849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23"/>
          <p:cNvSpPr txBox="1"/>
          <p:nvPr/>
        </p:nvSpPr>
        <p:spPr>
          <a:xfrm>
            <a:off x="5917050" y="1522100"/>
            <a:ext cx="1395600" cy="57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600">
                <a:solidFill>
                  <a:schemeClr val="dk2"/>
                </a:solidFill>
              </a:rPr>
              <a:t>Import libraries</a:t>
            </a:r>
            <a:endParaRPr sz="1600">
              <a:solidFill>
                <a:schemeClr val="dk2"/>
              </a:solidFill>
            </a:endParaRPr>
          </a:p>
        </p:txBody>
      </p:sp>
      <p:sp>
        <p:nvSpPr>
          <p:cNvPr id="141" name="Google Shape;141;p23"/>
          <p:cNvSpPr txBox="1"/>
          <p:nvPr/>
        </p:nvSpPr>
        <p:spPr>
          <a:xfrm>
            <a:off x="6067025" y="2792575"/>
            <a:ext cx="1395600" cy="57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600">
                <a:solidFill>
                  <a:schemeClr val="dk2"/>
                </a:solidFill>
              </a:rPr>
              <a:t>Load data</a:t>
            </a:r>
            <a:endParaRPr sz="1600">
              <a:solidFill>
                <a:schemeClr val="dk2"/>
              </a:solidFill>
            </a:endParaRPr>
          </a:p>
        </p:txBody>
      </p:sp>
      <p:sp>
        <p:nvSpPr>
          <p:cNvPr id="142" name="Google Shape;142;p23"/>
          <p:cNvSpPr txBox="1"/>
          <p:nvPr/>
        </p:nvSpPr>
        <p:spPr>
          <a:xfrm>
            <a:off x="5306525" y="4208725"/>
            <a:ext cx="2933400" cy="5781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vi" sz="1600">
                <a:solidFill>
                  <a:schemeClr val="dk2"/>
                </a:solidFill>
              </a:rPr>
              <a:t>Code to visualize the data</a:t>
            </a:r>
            <a:endParaRPr sz="1600">
              <a:solidFill>
                <a:schemeClr val="dk2"/>
              </a:solidFill>
            </a:endParaRPr>
          </a:p>
        </p:txBody>
      </p:sp>
      <p:sp>
        <p:nvSpPr>
          <p:cNvPr id="143" name="Google Shape;143;p23"/>
          <p:cNvSpPr txBox="1"/>
          <p:nvPr/>
        </p:nvSpPr>
        <p:spPr>
          <a:xfrm>
            <a:off x="33450" y="53375"/>
            <a:ext cx="2609700" cy="57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2400">
                <a:solidFill>
                  <a:schemeClr val="dk1"/>
                </a:solidFill>
              </a:rPr>
              <a:t>The R script</a:t>
            </a:r>
            <a:endParaRPr b="1" sz="2400">
              <a:solidFill>
                <a:schemeClr val="dk1"/>
              </a:solidFill>
            </a:endParaRPr>
          </a:p>
        </p:txBody>
      </p:sp>
      <p:cxnSp>
        <p:nvCxnSpPr>
          <p:cNvPr id="144" name="Google Shape;144;p23"/>
          <p:cNvCxnSpPr>
            <a:endCxn id="140" idx="1"/>
          </p:cNvCxnSpPr>
          <p:nvPr/>
        </p:nvCxnSpPr>
        <p:spPr>
          <a:xfrm>
            <a:off x="2876250" y="1554650"/>
            <a:ext cx="3040800" cy="256500"/>
          </a:xfrm>
          <a:prstGeom prst="straightConnector1">
            <a:avLst/>
          </a:prstGeom>
          <a:noFill/>
          <a:ln cap="flat" cmpd="sng" w="9525">
            <a:solidFill>
              <a:schemeClr val="dk2"/>
            </a:solidFill>
            <a:prstDash val="solid"/>
            <a:round/>
            <a:headEnd len="med" w="med" type="none"/>
            <a:tailEnd len="med" w="med" type="none"/>
          </a:ln>
        </p:spPr>
      </p:cxnSp>
      <p:cxnSp>
        <p:nvCxnSpPr>
          <p:cNvPr id="145" name="Google Shape;145;p23"/>
          <p:cNvCxnSpPr>
            <a:endCxn id="141" idx="1"/>
          </p:cNvCxnSpPr>
          <p:nvPr/>
        </p:nvCxnSpPr>
        <p:spPr>
          <a:xfrm>
            <a:off x="2902025" y="2720725"/>
            <a:ext cx="3165000" cy="360900"/>
          </a:xfrm>
          <a:prstGeom prst="straightConnector1">
            <a:avLst/>
          </a:prstGeom>
          <a:noFill/>
          <a:ln cap="flat" cmpd="sng" w="9525">
            <a:solidFill>
              <a:schemeClr val="dk2"/>
            </a:solidFill>
            <a:prstDash val="solid"/>
            <a:round/>
            <a:headEnd len="med" w="med" type="none"/>
            <a:tailEnd len="med" w="med" type="none"/>
          </a:ln>
        </p:spPr>
      </p:cxnSp>
      <p:sp>
        <p:nvSpPr>
          <p:cNvPr id="146" name="Google Shape;146;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22"/>
          <p:cNvSpPr txBox="1"/>
          <p:nvPr/>
        </p:nvSpPr>
        <p:spPr>
          <a:xfrm>
            <a:off x="76200" y="6096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Returning Multiple Values</a:t>
            </a:r>
            <a:endParaRPr b="1" sz="1800">
              <a:solidFill>
                <a:srgbClr val="434343"/>
              </a:solidFill>
            </a:endParaRPr>
          </a:p>
        </p:txBody>
      </p:sp>
      <p:sp>
        <p:nvSpPr>
          <p:cNvPr id="1116" name="Google Shape;1116;p122"/>
          <p:cNvSpPr txBox="1"/>
          <p:nvPr/>
        </p:nvSpPr>
        <p:spPr>
          <a:xfrm>
            <a:off x="304800" y="1676400"/>
            <a:ext cx="7758600" cy="3186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Using a List</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stats &lt;- function(x) { </a:t>
            </a:r>
            <a:endParaRPr b="1" sz="1500">
              <a:solidFill>
                <a:srgbClr val="434343"/>
              </a:solidFill>
              <a:highlight>
                <a:srgbClr val="FFFFFF"/>
              </a:highlight>
              <a:latin typeface="Courier New"/>
              <a:ea typeface="Courier New"/>
              <a:cs typeface="Courier New"/>
              <a:sym typeface="Courier New"/>
            </a:endParaRPr>
          </a:p>
          <a:p>
            <a:pPr indent="45720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mean_val &lt;- mean(x) </a:t>
            </a:r>
            <a:endParaRPr b="1" sz="1500">
              <a:solidFill>
                <a:srgbClr val="434343"/>
              </a:solidFill>
              <a:highlight>
                <a:srgbClr val="FFFFFF"/>
              </a:highlight>
              <a:latin typeface="Courier New"/>
              <a:ea typeface="Courier New"/>
              <a:cs typeface="Courier New"/>
              <a:sym typeface="Courier New"/>
            </a:endParaRPr>
          </a:p>
          <a:p>
            <a:pPr indent="45720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sd_val &lt;- sd(x) </a:t>
            </a:r>
            <a:endParaRPr b="1" sz="1500">
              <a:solidFill>
                <a:srgbClr val="434343"/>
              </a:solidFill>
              <a:highlight>
                <a:srgbClr val="FFFFFF"/>
              </a:highlight>
              <a:latin typeface="Courier New"/>
              <a:ea typeface="Courier New"/>
              <a:cs typeface="Courier New"/>
              <a:sym typeface="Courier New"/>
            </a:endParaRPr>
          </a:p>
          <a:p>
            <a:pPr indent="45720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return(list(mean = mean_val, sd = sd_val))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Calling the function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result &lt;- stats(c(1, 2, 3, 4, 5))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print(result$mean)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3 </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print(result$sd)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1.581139</a:t>
            </a:r>
            <a:endParaRPr b="1" sz="1500">
              <a:solidFill>
                <a:schemeClr val="dk1"/>
              </a:solidFill>
              <a:highlight>
                <a:srgbClr val="FFFFFF"/>
              </a:highlight>
              <a:latin typeface="Courier New"/>
              <a:ea typeface="Courier New"/>
              <a:cs typeface="Courier New"/>
              <a:sym typeface="Courier New"/>
            </a:endParaRPr>
          </a:p>
        </p:txBody>
      </p:sp>
      <p:sp>
        <p:nvSpPr>
          <p:cNvPr id="1117" name="Google Shape;1117;p122"/>
          <p:cNvSpPr txBox="1"/>
          <p:nvPr/>
        </p:nvSpPr>
        <p:spPr>
          <a:xfrm>
            <a:off x="304800" y="1219200"/>
            <a:ext cx="6041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vi"/>
              <a:t>A list is used to return multiple values from a function.</a:t>
            </a:r>
            <a:endParaRPr/>
          </a:p>
        </p:txBody>
      </p:sp>
      <p:sp>
        <p:nvSpPr>
          <p:cNvPr id="1118" name="Google Shape;1118;p122"/>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R Functions</a:t>
            </a:r>
            <a:endParaRPr b="1" sz="2400"/>
          </a:p>
        </p:txBody>
      </p:sp>
      <p:sp>
        <p:nvSpPr>
          <p:cNvPr id="1119" name="Google Shape;1119;p1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123"/>
          <p:cNvSpPr txBox="1"/>
          <p:nvPr/>
        </p:nvSpPr>
        <p:spPr>
          <a:xfrm>
            <a:off x="76200" y="6096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Scope of Variables</a:t>
            </a:r>
            <a:endParaRPr b="1" sz="1800">
              <a:solidFill>
                <a:srgbClr val="434343"/>
              </a:solidFill>
            </a:endParaRPr>
          </a:p>
        </p:txBody>
      </p:sp>
      <p:sp>
        <p:nvSpPr>
          <p:cNvPr id="1125" name="Google Shape;1125;p123"/>
          <p:cNvSpPr txBox="1"/>
          <p:nvPr/>
        </p:nvSpPr>
        <p:spPr>
          <a:xfrm>
            <a:off x="152400" y="1371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Local vs Global Variables</a:t>
            </a:r>
            <a:endParaRPr b="1"/>
          </a:p>
        </p:txBody>
      </p:sp>
      <p:sp>
        <p:nvSpPr>
          <p:cNvPr id="1126" name="Google Shape;1126;p123"/>
          <p:cNvSpPr txBox="1"/>
          <p:nvPr/>
        </p:nvSpPr>
        <p:spPr>
          <a:xfrm>
            <a:off x="457200" y="1843300"/>
            <a:ext cx="4958400" cy="27243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my_function &lt;- function(x) { </a:t>
            </a:r>
            <a:endParaRPr b="1" sz="1500">
              <a:solidFill>
                <a:srgbClr val="0000FF"/>
              </a:solidFill>
              <a:highlight>
                <a:srgbClr val="FFFFFF"/>
              </a:highlight>
              <a:latin typeface="Courier New"/>
              <a:ea typeface="Courier New"/>
              <a:cs typeface="Courier New"/>
              <a:sym typeface="Courier New"/>
            </a:endParaRPr>
          </a:p>
          <a:p>
            <a:pPr indent="45720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y &lt;- x + 1 # 'y' is a local variable </a:t>
            </a:r>
            <a:endParaRPr b="1" sz="1500">
              <a:solidFill>
                <a:srgbClr val="434343"/>
              </a:solidFill>
              <a:highlight>
                <a:srgbClr val="FFFFFF"/>
              </a:highlight>
              <a:latin typeface="Courier New"/>
              <a:ea typeface="Courier New"/>
              <a:cs typeface="Courier New"/>
              <a:sym typeface="Courier New"/>
            </a:endParaRPr>
          </a:p>
          <a:p>
            <a:pPr indent="45720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return(y)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y &lt;- 10 # 'y' is a global variable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result &lt;- my_function(5)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print(y)</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Output: 10 </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#(global 'y' is unchanged)</a:t>
            </a:r>
            <a:endParaRPr b="1" sz="1500">
              <a:solidFill>
                <a:srgbClr val="0000FF"/>
              </a:solidFill>
              <a:highlight>
                <a:srgbClr val="FFFFFF"/>
              </a:highlight>
              <a:latin typeface="Courier New"/>
              <a:ea typeface="Courier New"/>
              <a:cs typeface="Courier New"/>
              <a:sym typeface="Courier New"/>
            </a:endParaRPr>
          </a:p>
        </p:txBody>
      </p:sp>
      <p:sp>
        <p:nvSpPr>
          <p:cNvPr id="1127" name="Google Shape;1127;p123"/>
          <p:cNvSpPr txBox="1"/>
          <p:nvPr/>
        </p:nvSpPr>
        <p:spPr>
          <a:xfrm>
            <a:off x="5898675" y="1925250"/>
            <a:ext cx="2859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800"/>
              <a:t>Variables defined inside a function are local to that function and do not affect global variables.</a:t>
            </a:r>
            <a:endParaRPr sz="1800"/>
          </a:p>
        </p:txBody>
      </p:sp>
      <p:sp>
        <p:nvSpPr>
          <p:cNvPr id="1128" name="Google Shape;1128;p123"/>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R Functions</a:t>
            </a:r>
            <a:endParaRPr b="1" sz="2400"/>
          </a:p>
        </p:txBody>
      </p:sp>
      <p:sp>
        <p:nvSpPr>
          <p:cNvPr id="1129" name="Google Shape;1129;p1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24"/>
          <p:cNvSpPr txBox="1"/>
          <p:nvPr/>
        </p:nvSpPr>
        <p:spPr>
          <a:xfrm>
            <a:off x="415625" y="713525"/>
            <a:ext cx="8057400" cy="189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vi" sz="1800">
                <a:solidFill>
                  <a:schemeClr val="dk1"/>
                </a:solidFill>
              </a:rPr>
              <a:t>Benefits of Using Functions</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vi" sz="1800">
                <a:solidFill>
                  <a:schemeClr val="dk1"/>
                </a:solidFill>
              </a:rPr>
              <a:t>Modularity</a:t>
            </a:r>
            <a:r>
              <a:rPr lang="vi" sz="1800">
                <a:solidFill>
                  <a:schemeClr val="dk1"/>
                </a:solidFill>
              </a:rPr>
              <a:t>: Break down complex tasks into smaller, manageable pieces.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vi" sz="1800">
                <a:solidFill>
                  <a:schemeClr val="dk1"/>
                </a:solidFill>
              </a:rPr>
              <a:t>Reusability</a:t>
            </a:r>
            <a:r>
              <a:rPr lang="vi" sz="1800">
                <a:solidFill>
                  <a:schemeClr val="dk1"/>
                </a:solidFill>
              </a:rPr>
              <a:t>: Write code once and reuse it multiple times.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vi" sz="1800">
                <a:solidFill>
                  <a:schemeClr val="dk1"/>
                </a:solidFill>
              </a:rPr>
              <a:t>Maintainability</a:t>
            </a:r>
            <a:r>
              <a:rPr lang="vi" sz="1800">
                <a:solidFill>
                  <a:schemeClr val="dk1"/>
                </a:solidFill>
              </a:rPr>
              <a:t>: Easier to debug and update code.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vi" sz="1800">
                <a:solidFill>
                  <a:schemeClr val="dk1"/>
                </a:solidFill>
              </a:rPr>
              <a:t>Abstraction</a:t>
            </a:r>
            <a:r>
              <a:rPr lang="vi" sz="1800">
                <a:solidFill>
                  <a:schemeClr val="dk1"/>
                </a:solidFill>
              </a:rPr>
              <a:t>: Hide complex logic behind simple function calls.</a:t>
            </a:r>
            <a:endParaRPr sz="1800">
              <a:solidFill>
                <a:schemeClr val="dk1"/>
              </a:solidFill>
            </a:endParaRPr>
          </a:p>
        </p:txBody>
      </p:sp>
      <p:sp>
        <p:nvSpPr>
          <p:cNvPr id="1135" name="Google Shape;1135;p124"/>
          <p:cNvSpPr txBox="1"/>
          <p:nvPr/>
        </p:nvSpPr>
        <p:spPr>
          <a:xfrm>
            <a:off x="457200" y="2819400"/>
            <a:ext cx="8015700" cy="220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vi" sz="1800">
                <a:solidFill>
                  <a:schemeClr val="dk1"/>
                </a:solidFill>
              </a:rPr>
              <a:t>Best Practices</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vi" sz="1800">
                <a:solidFill>
                  <a:schemeClr val="dk1"/>
                </a:solidFill>
              </a:rPr>
              <a:t>Clear Naming</a:t>
            </a:r>
            <a:r>
              <a:rPr lang="vi" sz="1800">
                <a:solidFill>
                  <a:schemeClr val="dk1"/>
                </a:solidFill>
              </a:rPr>
              <a:t>: Use descriptive names for functions and arguments.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vi" sz="1800">
                <a:solidFill>
                  <a:schemeClr val="dk1"/>
                </a:solidFill>
              </a:rPr>
              <a:t>Documentation</a:t>
            </a:r>
            <a:r>
              <a:rPr lang="vi" sz="1800">
                <a:solidFill>
                  <a:schemeClr val="dk1"/>
                </a:solidFill>
              </a:rPr>
              <a:t>: Comment your functions and use </a:t>
            </a:r>
            <a:r>
              <a:rPr lang="vi" sz="1800">
                <a:solidFill>
                  <a:srgbClr val="188038"/>
                </a:solidFill>
                <a:latin typeface="Roboto Mono"/>
                <a:ea typeface="Roboto Mono"/>
                <a:cs typeface="Roboto Mono"/>
                <a:sym typeface="Roboto Mono"/>
              </a:rPr>
              <a:t>#</a:t>
            </a:r>
            <a:r>
              <a:rPr lang="vi" sz="1800">
                <a:solidFill>
                  <a:schemeClr val="dk1"/>
                </a:solidFill>
              </a:rPr>
              <a:t> to explain what each part does.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vi" sz="1800">
                <a:solidFill>
                  <a:schemeClr val="dk1"/>
                </a:solidFill>
              </a:rPr>
              <a:t>Error Handling</a:t>
            </a:r>
            <a:r>
              <a:rPr lang="vi" sz="1800">
                <a:solidFill>
                  <a:schemeClr val="dk1"/>
                </a:solidFill>
              </a:rPr>
              <a:t>: Validate inputs and handle potential errors inside your functions.</a:t>
            </a:r>
            <a:endParaRPr sz="1800">
              <a:solidFill>
                <a:schemeClr val="dk1"/>
              </a:solidFill>
            </a:endParaRPr>
          </a:p>
        </p:txBody>
      </p:sp>
      <p:sp>
        <p:nvSpPr>
          <p:cNvPr id="1136" name="Google Shape;1136;p124"/>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R Functions</a:t>
            </a:r>
            <a:endParaRPr b="1" sz="2400"/>
          </a:p>
        </p:txBody>
      </p:sp>
      <p:sp>
        <p:nvSpPr>
          <p:cNvPr id="1137" name="Google Shape;1137;p1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B6D7A8"/>
        </a:solidFill>
      </p:bgPr>
    </p:bg>
    <p:spTree>
      <p:nvGrpSpPr>
        <p:cNvPr id="1141" name="Shape 1141"/>
        <p:cNvGrpSpPr/>
        <p:nvPr/>
      </p:nvGrpSpPr>
      <p:grpSpPr>
        <a:xfrm>
          <a:off x="0" y="0"/>
          <a:ext cx="0" cy="0"/>
          <a:chOff x="0" y="0"/>
          <a:chExt cx="0" cy="0"/>
        </a:xfrm>
      </p:grpSpPr>
      <p:sp>
        <p:nvSpPr>
          <p:cNvPr id="1142" name="Google Shape;1142;p125"/>
          <p:cNvSpPr txBox="1"/>
          <p:nvPr/>
        </p:nvSpPr>
        <p:spPr>
          <a:xfrm>
            <a:off x="2486850" y="2202300"/>
            <a:ext cx="4170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3600"/>
              <a:t>END</a:t>
            </a:r>
            <a:endParaRPr b="1" sz="3600"/>
          </a:p>
        </p:txBody>
      </p:sp>
      <p:sp>
        <p:nvSpPr>
          <p:cNvPr id="1143" name="Google Shape;1143;p1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4"/>
          <p:cNvPicPr preferRelativeResize="0"/>
          <p:nvPr/>
        </p:nvPicPr>
        <p:blipFill>
          <a:blip r:embed="rId3">
            <a:alphaModFix/>
          </a:blip>
          <a:stretch>
            <a:fillRect/>
          </a:stretch>
        </p:blipFill>
        <p:spPr>
          <a:xfrm>
            <a:off x="432176" y="642013"/>
            <a:ext cx="3323300" cy="4011875"/>
          </a:xfrm>
          <a:prstGeom prst="rect">
            <a:avLst/>
          </a:prstGeom>
          <a:noFill/>
          <a:ln>
            <a:noFill/>
          </a:ln>
        </p:spPr>
      </p:pic>
      <p:sp>
        <p:nvSpPr>
          <p:cNvPr id="152" name="Google Shape;152;p24"/>
          <p:cNvSpPr txBox="1"/>
          <p:nvPr/>
        </p:nvSpPr>
        <p:spPr>
          <a:xfrm>
            <a:off x="59800" y="4804800"/>
            <a:ext cx="580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000" u="sng">
                <a:solidFill>
                  <a:schemeClr val="hlink"/>
                </a:solidFill>
                <a:hlinkClick r:id="rId4"/>
              </a:rPr>
              <a:t>https://www.r-bloggers.com/2020/01/rstudio-projects-and-working-directories-a-beginners-guide/</a:t>
            </a:r>
            <a:r>
              <a:rPr lang="vi" sz="1000"/>
              <a:t> </a:t>
            </a:r>
            <a:endParaRPr sz="1000"/>
          </a:p>
        </p:txBody>
      </p:sp>
      <p:sp>
        <p:nvSpPr>
          <p:cNvPr id="153" name="Google Shape;153;p24"/>
          <p:cNvSpPr txBox="1"/>
          <p:nvPr/>
        </p:nvSpPr>
        <p:spPr>
          <a:xfrm>
            <a:off x="33450" y="13500"/>
            <a:ext cx="33756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2400">
                <a:solidFill>
                  <a:schemeClr val="dk1"/>
                </a:solidFill>
              </a:rPr>
              <a:t>Working directories</a:t>
            </a:r>
            <a:endParaRPr b="1" sz="2400">
              <a:solidFill>
                <a:schemeClr val="dk1"/>
              </a:solidFill>
            </a:endParaRPr>
          </a:p>
        </p:txBody>
      </p:sp>
      <p:sp>
        <p:nvSpPr>
          <p:cNvPr id="154" name="Google Shape;154;p24"/>
          <p:cNvSpPr txBox="1"/>
          <p:nvPr/>
        </p:nvSpPr>
        <p:spPr>
          <a:xfrm>
            <a:off x="4195075" y="2393075"/>
            <a:ext cx="4705800" cy="2468400"/>
          </a:xfrm>
          <a:prstGeom prst="rect">
            <a:avLst/>
          </a:prstGeom>
          <a:solidFill>
            <a:srgbClr val="FFF2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vi" sz="1800">
                <a:solidFill>
                  <a:srgbClr val="0000FF"/>
                </a:solidFill>
                <a:highlight>
                  <a:srgbClr val="FFFFFF"/>
                </a:highlight>
                <a:latin typeface="Courier New"/>
                <a:ea typeface="Courier New"/>
                <a:cs typeface="Courier New"/>
                <a:sym typeface="Courier New"/>
              </a:rPr>
              <a:t># First, have a look at the current working directory</a:t>
            </a:r>
            <a:endParaRPr b="1" sz="18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666666"/>
                </a:solidFill>
                <a:highlight>
                  <a:srgbClr val="FFFFFF"/>
                </a:highlight>
                <a:latin typeface="Courier New"/>
                <a:ea typeface="Courier New"/>
                <a:cs typeface="Courier New"/>
                <a:sym typeface="Courier New"/>
              </a:rPr>
              <a:t>getwd()</a:t>
            </a:r>
            <a:endParaRPr b="1" sz="1800">
              <a:solidFill>
                <a:srgbClr val="666666"/>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0000FF"/>
                </a:solidFill>
                <a:highlight>
                  <a:srgbClr val="FFFFFF"/>
                </a:highlight>
                <a:latin typeface="Courier New"/>
                <a:ea typeface="Courier New"/>
                <a:cs typeface="Courier New"/>
                <a:sym typeface="Courier New"/>
              </a:rPr>
              <a:t># Change to your desired directory</a:t>
            </a:r>
            <a:endParaRPr b="1" sz="18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666666"/>
                </a:solidFill>
                <a:highlight>
                  <a:srgbClr val="FFFFFF"/>
                </a:highlight>
                <a:latin typeface="Courier New"/>
                <a:ea typeface="Courier New"/>
                <a:cs typeface="Courier New"/>
                <a:sym typeface="Courier New"/>
              </a:rPr>
              <a:t>setwd()</a:t>
            </a:r>
            <a:endParaRPr b="1" sz="1800">
              <a:solidFill>
                <a:srgbClr val="666666"/>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0000FF"/>
                </a:solidFill>
                <a:highlight>
                  <a:srgbClr val="FFFFFF"/>
                </a:highlight>
                <a:latin typeface="Courier New"/>
                <a:ea typeface="Courier New"/>
                <a:cs typeface="Courier New"/>
                <a:sym typeface="Courier New"/>
              </a:rPr>
              <a:t># List the file in the directory</a:t>
            </a:r>
            <a:endParaRPr b="1" sz="18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666666"/>
                </a:solidFill>
                <a:highlight>
                  <a:srgbClr val="FFFFFF"/>
                </a:highlight>
                <a:latin typeface="Courier New"/>
                <a:ea typeface="Courier New"/>
                <a:cs typeface="Courier New"/>
                <a:sym typeface="Courier New"/>
              </a:rPr>
              <a:t>dir()</a:t>
            </a:r>
            <a:endParaRPr b="1" sz="1800">
              <a:solidFill>
                <a:srgbClr val="666666"/>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800">
              <a:solidFill>
                <a:srgbClr val="0000FF"/>
              </a:solidFill>
              <a:highlight>
                <a:srgbClr val="FFFFFF"/>
              </a:highlight>
              <a:latin typeface="Courier New"/>
              <a:ea typeface="Courier New"/>
              <a:cs typeface="Courier New"/>
              <a:sym typeface="Courier New"/>
            </a:endParaRPr>
          </a:p>
        </p:txBody>
      </p:sp>
      <p:sp>
        <p:nvSpPr>
          <p:cNvPr id="155" name="Google Shape;155;p24"/>
          <p:cNvSpPr txBox="1"/>
          <p:nvPr/>
        </p:nvSpPr>
        <p:spPr>
          <a:xfrm>
            <a:off x="3962400" y="533400"/>
            <a:ext cx="4990200" cy="1736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vi" sz="1800">
                <a:solidFill>
                  <a:schemeClr val="dk2"/>
                </a:solidFill>
              </a:rPr>
              <a:t>Working Directory</a:t>
            </a:r>
            <a:endParaRPr b="1" sz="1800">
              <a:solidFill>
                <a:schemeClr val="dk2"/>
              </a:solidFill>
            </a:endParaRPr>
          </a:p>
          <a:p>
            <a:pPr indent="-342900" lvl="0" marL="457200" marR="0" rtl="0" algn="l">
              <a:lnSpc>
                <a:spcPct val="115000"/>
              </a:lnSpc>
              <a:spcBef>
                <a:spcPts val="0"/>
              </a:spcBef>
              <a:spcAft>
                <a:spcPts val="0"/>
              </a:spcAft>
              <a:buClr>
                <a:schemeClr val="dk2"/>
              </a:buClr>
              <a:buSzPts val="1800"/>
              <a:buChar char="●"/>
            </a:pPr>
            <a:r>
              <a:rPr lang="vi" sz="1800">
                <a:solidFill>
                  <a:schemeClr val="dk2"/>
                </a:solidFill>
              </a:rPr>
              <a:t>The default folder where R looks for files to read and saves outputs.</a:t>
            </a:r>
            <a:endParaRPr sz="1800">
              <a:solidFill>
                <a:schemeClr val="dk2"/>
              </a:solidFill>
            </a:endParaRPr>
          </a:p>
          <a:p>
            <a:pPr indent="-342900" lvl="0" marL="457200" marR="0" rtl="0" algn="l">
              <a:lnSpc>
                <a:spcPct val="115000"/>
              </a:lnSpc>
              <a:spcBef>
                <a:spcPts val="0"/>
              </a:spcBef>
              <a:spcAft>
                <a:spcPts val="0"/>
              </a:spcAft>
              <a:buClr>
                <a:schemeClr val="dk2"/>
              </a:buClr>
              <a:buSzPts val="1800"/>
              <a:buChar char="●"/>
            </a:pPr>
            <a:r>
              <a:rPr lang="vi" sz="1800">
                <a:solidFill>
                  <a:schemeClr val="dk2"/>
                </a:solidFill>
              </a:rPr>
              <a:t>It's essential to know and set your working directory for organized data analysis.</a:t>
            </a:r>
            <a:endParaRPr sz="1800">
              <a:solidFill>
                <a:schemeClr val="dk2"/>
              </a:solidFill>
            </a:endParaRPr>
          </a:p>
        </p:txBody>
      </p:sp>
      <p:sp>
        <p:nvSpPr>
          <p:cNvPr id="156" name="Google Shape;15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5"/>
          <p:cNvPicPr preferRelativeResize="0"/>
          <p:nvPr/>
        </p:nvPicPr>
        <p:blipFill>
          <a:blip r:embed="rId3">
            <a:alphaModFix/>
          </a:blip>
          <a:stretch>
            <a:fillRect/>
          </a:stretch>
        </p:blipFill>
        <p:spPr>
          <a:xfrm>
            <a:off x="210050" y="927952"/>
            <a:ext cx="5314799" cy="3287574"/>
          </a:xfrm>
          <a:prstGeom prst="rect">
            <a:avLst/>
          </a:prstGeom>
          <a:noFill/>
          <a:ln>
            <a:noFill/>
          </a:ln>
        </p:spPr>
      </p:pic>
      <p:sp>
        <p:nvSpPr>
          <p:cNvPr id="162" name="Google Shape;162;p25"/>
          <p:cNvSpPr txBox="1"/>
          <p:nvPr/>
        </p:nvSpPr>
        <p:spPr>
          <a:xfrm>
            <a:off x="0" y="4804800"/>
            <a:ext cx="334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000" u="sng">
                <a:solidFill>
                  <a:schemeClr val="hlink"/>
                </a:solidFill>
                <a:hlinkClick r:id="rId4"/>
              </a:rPr>
              <a:t>https://roelverbelen.netlify.app/resources/r/packages/</a:t>
            </a:r>
            <a:r>
              <a:rPr lang="vi" sz="1000"/>
              <a:t> </a:t>
            </a:r>
            <a:endParaRPr sz="1000"/>
          </a:p>
        </p:txBody>
      </p:sp>
      <p:sp>
        <p:nvSpPr>
          <p:cNvPr id="163" name="Google Shape;163;p25"/>
          <p:cNvSpPr txBox="1"/>
          <p:nvPr/>
        </p:nvSpPr>
        <p:spPr>
          <a:xfrm>
            <a:off x="5804250" y="907725"/>
            <a:ext cx="32634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202122"/>
                </a:solidFill>
                <a:highlight>
                  <a:srgbClr val="FFFFFF"/>
                </a:highlight>
              </a:rPr>
              <a:t>R packages</a:t>
            </a:r>
            <a:r>
              <a:rPr lang="vi" sz="1800">
                <a:solidFill>
                  <a:srgbClr val="202122"/>
                </a:solidFill>
                <a:highlight>
                  <a:srgbClr val="FFFFFF"/>
                </a:highlight>
              </a:rPr>
              <a:t> are </a:t>
            </a:r>
            <a:r>
              <a:rPr lang="vi" sz="1800">
                <a:solidFill>
                  <a:schemeClr val="hlink"/>
                </a:solidFill>
                <a:highlight>
                  <a:srgbClr val="FFFFFF"/>
                </a:highlight>
                <a:uFill>
                  <a:noFill/>
                </a:uFill>
                <a:hlinkClick r:id="rId5"/>
              </a:rPr>
              <a:t>extensions</a:t>
            </a:r>
            <a:r>
              <a:rPr lang="vi" sz="1800">
                <a:solidFill>
                  <a:srgbClr val="202122"/>
                </a:solidFill>
                <a:highlight>
                  <a:srgbClr val="FFFFFF"/>
                </a:highlight>
              </a:rPr>
              <a:t> to the </a:t>
            </a:r>
            <a:r>
              <a:rPr lang="vi" sz="1800">
                <a:solidFill>
                  <a:schemeClr val="hlink"/>
                </a:solidFill>
                <a:highlight>
                  <a:srgbClr val="FFFFFF"/>
                </a:highlight>
                <a:uFill>
                  <a:noFill/>
                </a:uFill>
                <a:hlinkClick r:id="rId6"/>
              </a:rPr>
              <a:t>R statistical programming language</a:t>
            </a:r>
            <a:r>
              <a:rPr lang="vi" sz="1800">
                <a:solidFill>
                  <a:srgbClr val="202122"/>
                </a:solidFill>
                <a:highlight>
                  <a:srgbClr val="FFFFFF"/>
                </a:highlight>
              </a:rPr>
              <a:t>. </a:t>
            </a:r>
            <a:endParaRPr sz="1800">
              <a:solidFill>
                <a:srgbClr val="202122"/>
              </a:solidFill>
              <a:highlight>
                <a:srgbClr val="FFFFFF"/>
              </a:highlight>
            </a:endParaRPr>
          </a:p>
          <a:p>
            <a:pPr indent="0" lvl="0" marL="0" rtl="0" algn="l">
              <a:spcBef>
                <a:spcPts val="0"/>
              </a:spcBef>
              <a:spcAft>
                <a:spcPts val="0"/>
              </a:spcAft>
              <a:buNone/>
            </a:pPr>
            <a:r>
              <a:t/>
            </a:r>
            <a:endParaRPr sz="1800">
              <a:solidFill>
                <a:srgbClr val="202122"/>
              </a:solidFill>
              <a:highlight>
                <a:srgbClr val="FFFFFF"/>
              </a:highlight>
            </a:endParaRPr>
          </a:p>
          <a:p>
            <a:pPr indent="0" lvl="0" marL="0" rtl="0" algn="l">
              <a:spcBef>
                <a:spcPts val="0"/>
              </a:spcBef>
              <a:spcAft>
                <a:spcPts val="0"/>
              </a:spcAft>
              <a:buNone/>
            </a:pPr>
            <a:r>
              <a:rPr lang="vi" sz="1800">
                <a:solidFill>
                  <a:srgbClr val="202122"/>
                </a:solidFill>
                <a:highlight>
                  <a:srgbClr val="FFFFFF"/>
                </a:highlight>
              </a:rPr>
              <a:t>R packages contain </a:t>
            </a:r>
            <a:endParaRPr sz="1800">
              <a:solidFill>
                <a:srgbClr val="202122"/>
              </a:solidFill>
              <a:highlight>
                <a:srgbClr val="FFFFFF"/>
              </a:highlight>
            </a:endParaRPr>
          </a:p>
          <a:p>
            <a:pPr indent="-342900" lvl="0" marL="457200" rtl="0" algn="l">
              <a:spcBef>
                <a:spcPts val="0"/>
              </a:spcBef>
              <a:spcAft>
                <a:spcPts val="0"/>
              </a:spcAft>
              <a:buClr>
                <a:srgbClr val="202122"/>
              </a:buClr>
              <a:buSzPts val="1800"/>
              <a:buChar char="●"/>
            </a:pPr>
            <a:r>
              <a:rPr lang="vi" sz="1800">
                <a:solidFill>
                  <a:srgbClr val="202122"/>
                </a:solidFill>
                <a:highlight>
                  <a:srgbClr val="FFFFFF"/>
                </a:highlight>
              </a:rPr>
              <a:t>code</a:t>
            </a:r>
            <a:endParaRPr sz="1800">
              <a:solidFill>
                <a:srgbClr val="202122"/>
              </a:solidFill>
              <a:highlight>
                <a:srgbClr val="FFFFFF"/>
              </a:highlight>
            </a:endParaRPr>
          </a:p>
          <a:p>
            <a:pPr indent="-342900" lvl="0" marL="457200" rtl="0" algn="l">
              <a:spcBef>
                <a:spcPts val="0"/>
              </a:spcBef>
              <a:spcAft>
                <a:spcPts val="0"/>
              </a:spcAft>
              <a:buClr>
                <a:srgbClr val="202122"/>
              </a:buClr>
              <a:buSzPts val="1800"/>
              <a:buChar char="●"/>
            </a:pPr>
            <a:r>
              <a:rPr lang="vi" sz="1800">
                <a:solidFill>
                  <a:srgbClr val="202122"/>
                </a:solidFill>
                <a:highlight>
                  <a:srgbClr val="FFFFFF"/>
                </a:highlight>
              </a:rPr>
              <a:t>data</a:t>
            </a:r>
            <a:endParaRPr sz="1800">
              <a:solidFill>
                <a:srgbClr val="202122"/>
              </a:solidFill>
              <a:highlight>
                <a:srgbClr val="FFFFFF"/>
              </a:highlight>
            </a:endParaRPr>
          </a:p>
          <a:p>
            <a:pPr indent="-342900" lvl="0" marL="457200" rtl="0" algn="l">
              <a:spcBef>
                <a:spcPts val="0"/>
              </a:spcBef>
              <a:spcAft>
                <a:spcPts val="0"/>
              </a:spcAft>
              <a:buClr>
                <a:srgbClr val="202122"/>
              </a:buClr>
              <a:buSzPts val="1800"/>
              <a:buChar char="●"/>
            </a:pPr>
            <a:r>
              <a:rPr lang="vi" sz="1800">
                <a:solidFill>
                  <a:srgbClr val="202122"/>
                </a:solidFill>
                <a:highlight>
                  <a:srgbClr val="FFFFFF"/>
                </a:highlight>
              </a:rPr>
              <a:t>documentation in a standardised collection format</a:t>
            </a:r>
            <a:endParaRPr sz="1800">
              <a:solidFill>
                <a:srgbClr val="202122"/>
              </a:solidFill>
              <a:highlight>
                <a:srgbClr val="FFFFFF"/>
              </a:highlight>
            </a:endParaRPr>
          </a:p>
          <a:p>
            <a:pPr indent="-342900" lvl="0" marL="457200" rtl="0" algn="l">
              <a:spcBef>
                <a:spcPts val="0"/>
              </a:spcBef>
              <a:spcAft>
                <a:spcPts val="0"/>
              </a:spcAft>
              <a:buSzPts val="1800"/>
              <a:buChar char="●"/>
            </a:pPr>
            <a:r>
              <a:rPr lang="vi" sz="1800">
                <a:solidFill>
                  <a:srgbClr val="202122"/>
                </a:solidFill>
                <a:highlight>
                  <a:srgbClr val="FFFFFF"/>
                </a:highlight>
              </a:rPr>
              <a:t>can be installed by users of R, typically via a centralised </a:t>
            </a:r>
            <a:r>
              <a:rPr lang="vi" sz="1800">
                <a:solidFill>
                  <a:schemeClr val="hlink"/>
                </a:solidFill>
                <a:highlight>
                  <a:srgbClr val="FFFFFF"/>
                </a:highlight>
                <a:uFill>
                  <a:noFill/>
                </a:uFill>
                <a:hlinkClick r:id="rId7"/>
              </a:rPr>
              <a:t>software repository</a:t>
            </a:r>
            <a:r>
              <a:rPr lang="vi" sz="1800">
                <a:solidFill>
                  <a:srgbClr val="202122"/>
                </a:solidFill>
                <a:highlight>
                  <a:srgbClr val="FFFFFF"/>
                </a:highlight>
              </a:rPr>
              <a:t> such as CRAN</a:t>
            </a:r>
            <a:endParaRPr sz="1800"/>
          </a:p>
        </p:txBody>
      </p:sp>
      <p:sp>
        <p:nvSpPr>
          <p:cNvPr id="164" name="Google Shape;164;p25"/>
          <p:cNvSpPr txBox="1"/>
          <p:nvPr/>
        </p:nvSpPr>
        <p:spPr>
          <a:xfrm>
            <a:off x="33450" y="13500"/>
            <a:ext cx="58761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2400">
                <a:solidFill>
                  <a:schemeClr val="dk1"/>
                </a:solidFill>
              </a:rPr>
              <a:t>Installing and Loading R Packages</a:t>
            </a:r>
            <a:endParaRPr b="1" sz="2400">
              <a:solidFill>
                <a:schemeClr val="dk1"/>
              </a:solidFill>
            </a:endParaRPr>
          </a:p>
        </p:txBody>
      </p:sp>
      <p:sp>
        <p:nvSpPr>
          <p:cNvPr id="165" name="Google Shape;165;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nvSpPr>
        <p:spPr>
          <a:xfrm>
            <a:off x="33450" y="13500"/>
            <a:ext cx="5876100" cy="44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2400">
                <a:solidFill>
                  <a:schemeClr val="dk1"/>
                </a:solidFill>
              </a:rPr>
              <a:t>Installing and Loading R Packages</a:t>
            </a:r>
            <a:endParaRPr b="1" sz="2400">
              <a:solidFill>
                <a:schemeClr val="dk1"/>
              </a:solidFill>
            </a:endParaRPr>
          </a:p>
        </p:txBody>
      </p:sp>
      <p:sp>
        <p:nvSpPr>
          <p:cNvPr id="171" name="Google Shape;171;p26"/>
          <p:cNvSpPr txBox="1"/>
          <p:nvPr/>
        </p:nvSpPr>
        <p:spPr>
          <a:xfrm>
            <a:off x="4841300" y="531850"/>
            <a:ext cx="4189800" cy="4592400"/>
          </a:xfrm>
          <a:prstGeom prst="rect">
            <a:avLst/>
          </a:prstGeom>
          <a:solidFill>
            <a:srgbClr val="FFF2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Get the list of installed packages</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666666"/>
                </a:solidFill>
                <a:highlight>
                  <a:srgbClr val="FFFFFF"/>
                </a:highlight>
                <a:latin typeface="Courier New"/>
                <a:ea typeface="Courier New"/>
                <a:cs typeface="Courier New"/>
                <a:sym typeface="Courier New"/>
              </a:rPr>
              <a:t>installed.packages()</a:t>
            </a:r>
            <a:endParaRPr b="1" sz="1500">
              <a:solidFill>
                <a:srgbClr val="666666"/>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Install package</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666666"/>
                </a:solidFill>
                <a:highlight>
                  <a:srgbClr val="FFFFFF"/>
                </a:highlight>
                <a:latin typeface="Courier New"/>
                <a:ea typeface="Courier New"/>
                <a:cs typeface="Courier New"/>
                <a:sym typeface="Courier New"/>
              </a:rPr>
              <a:t>install.packages()</a:t>
            </a:r>
            <a:endParaRPr b="1" sz="1500">
              <a:solidFill>
                <a:srgbClr val="666666"/>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Import package</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666666"/>
                </a:solidFill>
                <a:highlight>
                  <a:srgbClr val="FFFFFF"/>
                </a:highlight>
                <a:latin typeface="Courier New"/>
                <a:ea typeface="Courier New"/>
                <a:cs typeface="Courier New"/>
                <a:sym typeface="Courier New"/>
              </a:rPr>
              <a:t>library()</a:t>
            </a:r>
            <a:endParaRPr b="1" sz="1500">
              <a:solidFill>
                <a:srgbClr val="666666"/>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vi" sz="1500">
                <a:solidFill>
                  <a:srgbClr val="0000FF"/>
                </a:solidFill>
                <a:highlight>
                  <a:schemeClr val="lt1"/>
                </a:highlight>
                <a:latin typeface="Courier New"/>
                <a:ea typeface="Courier New"/>
                <a:cs typeface="Courier New"/>
                <a:sym typeface="Courier New"/>
              </a:rPr>
              <a:t># get all packages currently loaded in the R environment.</a:t>
            </a:r>
            <a:endParaRPr b="1" sz="1500">
              <a:solidFill>
                <a:srgbClr val="0000FF"/>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vi" sz="1500">
                <a:solidFill>
                  <a:srgbClr val="434343"/>
                </a:solidFill>
                <a:highlight>
                  <a:schemeClr val="lt1"/>
                </a:highlight>
                <a:latin typeface="Courier New"/>
                <a:ea typeface="Courier New"/>
                <a:cs typeface="Courier New"/>
                <a:sym typeface="Courier New"/>
              </a:rPr>
              <a:t>search()</a:t>
            </a:r>
            <a:endParaRPr b="1" sz="1500">
              <a:solidFill>
                <a:srgbClr val="434343"/>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500">
              <a:solidFill>
                <a:srgbClr val="434343"/>
              </a:solidFill>
              <a:highlight>
                <a:schemeClr val="lt1"/>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Check installed packages location</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666666"/>
                </a:solidFill>
                <a:highlight>
                  <a:srgbClr val="FFFFFF"/>
                </a:highlight>
                <a:latin typeface="Courier New"/>
                <a:ea typeface="Courier New"/>
                <a:cs typeface="Courier New"/>
                <a:sym typeface="Courier New"/>
              </a:rPr>
              <a:t>.libPaths()</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Update package</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666666"/>
                </a:solidFill>
                <a:highlight>
                  <a:srgbClr val="FFFFFF"/>
                </a:highlight>
                <a:latin typeface="Courier New"/>
                <a:ea typeface="Courier New"/>
                <a:cs typeface="Courier New"/>
                <a:sym typeface="Courier New"/>
              </a:rPr>
              <a:t>update.packages() </a:t>
            </a:r>
            <a:endParaRPr b="1" sz="1500">
              <a:solidFill>
                <a:srgbClr val="666666"/>
              </a:solidFill>
              <a:highlight>
                <a:srgbClr val="FFFFFF"/>
              </a:highlight>
              <a:latin typeface="Courier New"/>
              <a:ea typeface="Courier New"/>
              <a:cs typeface="Courier New"/>
              <a:sym typeface="Courier New"/>
            </a:endParaRPr>
          </a:p>
        </p:txBody>
      </p:sp>
      <p:pic>
        <p:nvPicPr>
          <p:cNvPr id="172" name="Google Shape;172;p26"/>
          <p:cNvPicPr preferRelativeResize="0"/>
          <p:nvPr/>
        </p:nvPicPr>
        <p:blipFill>
          <a:blip r:embed="rId3">
            <a:alphaModFix/>
          </a:blip>
          <a:stretch>
            <a:fillRect/>
          </a:stretch>
        </p:blipFill>
        <p:spPr>
          <a:xfrm>
            <a:off x="235225" y="1224624"/>
            <a:ext cx="4553651" cy="2694250"/>
          </a:xfrm>
          <a:prstGeom prst="rect">
            <a:avLst/>
          </a:prstGeom>
          <a:noFill/>
          <a:ln>
            <a:noFill/>
          </a:ln>
        </p:spPr>
      </p:pic>
      <p:sp>
        <p:nvSpPr>
          <p:cNvPr id="173" name="Google Shape;173;p26"/>
          <p:cNvSpPr txBox="1"/>
          <p:nvPr/>
        </p:nvSpPr>
        <p:spPr>
          <a:xfrm>
            <a:off x="0" y="4743300"/>
            <a:ext cx="418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u="sng">
                <a:solidFill>
                  <a:schemeClr val="hlink"/>
                </a:solidFill>
                <a:hlinkClick r:id="rId4"/>
              </a:rPr>
              <a:t>https://www.javatpoint.com/r-packages</a:t>
            </a:r>
            <a:r>
              <a:rPr lang="vi"/>
              <a:t> </a:t>
            </a:r>
            <a:endParaRPr/>
          </a:p>
        </p:txBody>
      </p:sp>
      <p:sp>
        <p:nvSpPr>
          <p:cNvPr id="174" name="Google Shape;174;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nvSpPr>
        <p:spPr>
          <a:xfrm>
            <a:off x="0" y="0"/>
            <a:ext cx="7151700" cy="53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2400">
                <a:solidFill>
                  <a:schemeClr val="dk2"/>
                </a:solidFill>
              </a:rPr>
              <a:t>Classwork 1: Download packages</a:t>
            </a:r>
            <a:endParaRPr b="1" sz="2400">
              <a:solidFill>
                <a:schemeClr val="dk2"/>
              </a:solidFill>
            </a:endParaRPr>
          </a:p>
        </p:txBody>
      </p:sp>
      <p:sp>
        <p:nvSpPr>
          <p:cNvPr id="180" name="Google Shape;180;p27"/>
          <p:cNvSpPr txBox="1"/>
          <p:nvPr/>
        </p:nvSpPr>
        <p:spPr>
          <a:xfrm>
            <a:off x="686650" y="1373350"/>
            <a:ext cx="4949100" cy="2060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vi" sz="1800">
                <a:solidFill>
                  <a:schemeClr val="dk2"/>
                </a:solidFill>
              </a:rPr>
              <a:t>Search and download these packages:</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vi" sz="1800">
                <a:solidFill>
                  <a:schemeClr val="dk2"/>
                </a:solidFill>
              </a:rPr>
              <a:t>tidyverse</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vi" sz="1800">
                <a:solidFill>
                  <a:schemeClr val="dk2"/>
                </a:solidFill>
              </a:rPr>
              <a:t>readr</a:t>
            </a:r>
            <a:endParaRPr sz="1800">
              <a:solidFill>
                <a:schemeClr val="dk2"/>
              </a:solidFill>
            </a:endParaRPr>
          </a:p>
        </p:txBody>
      </p:sp>
      <p:sp>
        <p:nvSpPr>
          <p:cNvPr id="181" name="Google Shape;181;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8"/>
          <p:cNvSpPr txBox="1"/>
          <p:nvPr/>
        </p:nvSpPr>
        <p:spPr>
          <a:xfrm>
            <a:off x="0" y="0"/>
            <a:ext cx="6801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Help Files and Function Documentation</a:t>
            </a:r>
            <a:endParaRPr b="1" sz="2400"/>
          </a:p>
        </p:txBody>
      </p:sp>
      <p:sp>
        <p:nvSpPr>
          <p:cNvPr id="187" name="Google Shape;187;p28"/>
          <p:cNvSpPr txBox="1"/>
          <p:nvPr/>
        </p:nvSpPr>
        <p:spPr>
          <a:xfrm>
            <a:off x="250800" y="1342950"/>
            <a:ext cx="4610700" cy="2646600"/>
          </a:xfrm>
          <a:prstGeom prst="rect">
            <a:avLst/>
          </a:prstGeom>
          <a:solidFill>
            <a:srgbClr val="FFF2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vi" sz="1800">
                <a:solidFill>
                  <a:srgbClr val="0000FF"/>
                </a:solidFill>
                <a:highlight>
                  <a:srgbClr val="FFFFFF"/>
                </a:highlight>
                <a:latin typeface="Courier New"/>
                <a:ea typeface="Courier New"/>
                <a:cs typeface="Courier New"/>
                <a:sym typeface="Courier New"/>
              </a:rPr>
              <a:t># Access the help file</a:t>
            </a:r>
            <a:endParaRPr b="1" sz="18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?mean</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8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8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0000FF"/>
                </a:solidFill>
                <a:highlight>
                  <a:srgbClr val="FFFFFF"/>
                </a:highlight>
                <a:latin typeface="Courier New"/>
                <a:ea typeface="Courier New"/>
                <a:cs typeface="Courier New"/>
                <a:sym typeface="Courier New"/>
              </a:rPr>
              <a:t># If unsure of the precise name</a:t>
            </a:r>
            <a:endParaRPr b="1" sz="18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0000FF"/>
                </a:solidFill>
                <a:highlight>
                  <a:srgbClr val="FFFFFF"/>
                </a:highlight>
                <a:latin typeface="Courier New"/>
                <a:ea typeface="Courier New"/>
                <a:cs typeface="Courier New"/>
                <a:sym typeface="Courier New"/>
              </a:rPr>
              <a:t># search doc across all installed packages</a:t>
            </a:r>
            <a:endParaRPr b="1" sz="18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??mean</a:t>
            </a:r>
            <a:endParaRPr b="1" sz="1800">
              <a:solidFill>
                <a:srgbClr val="434343"/>
              </a:solidFill>
              <a:highlight>
                <a:srgbClr val="FFFFFF"/>
              </a:highlight>
              <a:latin typeface="Courier New"/>
              <a:ea typeface="Courier New"/>
              <a:cs typeface="Courier New"/>
              <a:sym typeface="Courier New"/>
            </a:endParaRPr>
          </a:p>
        </p:txBody>
      </p:sp>
      <p:pic>
        <p:nvPicPr>
          <p:cNvPr id="188" name="Google Shape;188;p28"/>
          <p:cNvPicPr preferRelativeResize="0"/>
          <p:nvPr/>
        </p:nvPicPr>
        <p:blipFill>
          <a:blip r:embed="rId3">
            <a:alphaModFix/>
          </a:blip>
          <a:stretch>
            <a:fillRect/>
          </a:stretch>
        </p:blipFill>
        <p:spPr>
          <a:xfrm>
            <a:off x="5748825" y="1038150"/>
            <a:ext cx="2779800" cy="2779800"/>
          </a:xfrm>
          <a:prstGeom prst="rect">
            <a:avLst/>
          </a:prstGeom>
          <a:noFill/>
          <a:ln>
            <a:noFill/>
          </a:ln>
        </p:spPr>
      </p:pic>
      <p:sp>
        <p:nvSpPr>
          <p:cNvPr id="189" name="Google Shape;18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9"/>
          <p:cNvSpPr txBox="1"/>
          <p:nvPr/>
        </p:nvSpPr>
        <p:spPr>
          <a:xfrm>
            <a:off x="0" y="0"/>
            <a:ext cx="5402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2400"/>
              <a:t>Saving Work and Exiting R</a:t>
            </a:r>
            <a:endParaRPr b="1" sz="2400"/>
          </a:p>
        </p:txBody>
      </p:sp>
      <p:sp>
        <p:nvSpPr>
          <p:cNvPr id="195" name="Google Shape;195;p29"/>
          <p:cNvSpPr txBox="1"/>
          <p:nvPr/>
        </p:nvSpPr>
        <p:spPr>
          <a:xfrm>
            <a:off x="359875" y="1709625"/>
            <a:ext cx="5402700" cy="2527200"/>
          </a:xfrm>
          <a:prstGeom prst="rect">
            <a:avLst/>
          </a:prstGeom>
          <a:solidFill>
            <a:srgbClr val="FFF2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vi" sz="1800">
                <a:solidFill>
                  <a:srgbClr val="0000FF"/>
                </a:solidFill>
                <a:highlight>
                  <a:srgbClr val="FFFFFF"/>
                </a:highlight>
                <a:latin typeface="Courier New"/>
                <a:ea typeface="Courier New"/>
                <a:cs typeface="Courier New"/>
                <a:sym typeface="Courier New"/>
              </a:rPr>
              <a:t># Save current workspace</a:t>
            </a:r>
            <a:endParaRPr b="1" sz="18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save.image(file="mysession.RData")</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800">
              <a:solidFill>
                <a:srgbClr val="434343"/>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vi" sz="1800">
                <a:solidFill>
                  <a:srgbClr val="0000FF"/>
                </a:solidFill>
                <a:highlight>
                  <a:schemeClr val="lt1"/>
                </a:highlight>
                <a:latin typeface="Courier New"/>
                <a:ea typeface="Courier New"/>
                <a:cs typeface="Courier New"/>
                <a:sym typeface="Courier New"/>
              </a:rPr>
              <a:t># exit R</a:t>
            </a:r>
            <a:endParaRPr b="1" sz="1800">
              <a:solidFill>
                <a:srgbClr val="0000FF"/>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vi" sz="1800">
                <a:solidFill>
                  <a:srgbClr val="434343"/>
                </a:solidFill>
                <a:highlight>
                  <a:schemeClr val="lt1"/>
                </a:highlight>
                <a:latin typeface="Courier New"/>
                <a:ea typeface="Courier New"/>
                <a:cs typeface="Courier New"/>
                <a:sym typeface="Courier New"/>
              </a:rPr>
              <a:t>q()</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8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0000FF"/>
                </a:solidFill>
                <a:highlight>
                  <a:srgbClr val="FFFFFF"/>
                </a:highlight>
                <a:latin typeface="Courier New"/>
                <a:ea typeface="Courier New"/>
                <a:cs typeface="Courier New"/>
                <a:sym typeface="Courier New"/>
              </a:rPr>
              <a:t># Load workspace</a:t>
            </a:r>
            <a:endParaRPr b="1" sz="18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load('myession.RData')</a:t>
            </a:r>
            <a:endParaRPr b="1" sz="1800">
              <a:solidFill>
                <a:srgbClr val="434343"/>
              </a:solidFill>
              <a:highlight>
                <a:srgbClr val="FFFFFF"/>
              </a:highlight>
              <a:latin typeface="Courier New"/>
              <a:ea typeface="Courier New"/>
              <a:cs typeface="Courier New"/>
              <a:sym typeface="Courier New"/>
            </a:endParaRPr>
          </a:p>
        </p:txBody>
      </p:sp>
      <p:sp>
        <p:nvSpPr>
          <p:cNvPr id="196" name="Google Shape;196;p29"/>
          <p:cNvSpPr txBox="1"/>
          <p:nvPr/>
        </p:nvSpPr>
        <p:spPr>
          <a:xfrm>
            <a:off x="213150" y="628800"/>
            <a:ext cx="84543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vi" sz="1800">
                <a:solidFill>
                  <a:srgbClr val="434343"/>
                </a:solidFill>
              </a:rPr>
              <a:t>An R </a:t>
            </a:r>
            <a:r>
              <a:rPr b="1" lang="vi" sz="1800">
                <a:solidFill>
                  <a:srgbClr val="434343"/>
                </a:solidFill>
              </a:rPr>
              <a:t>workspace image</a:t>
            </a:r>
            <a:r>
              <a:rPr lang="vi" sz="1800">
                <a:solidFill>
                  <a:srgbClr val="434343"/>
                </a:solidFill>
              </a:rPr>
              <a:t> contains all the information held in the R session at the time of exit and is saved as a .RData file</a:t>
            </a:r>
            <a:endParaRPr sz="1800">
              <a:solidFill>
                <a:srgbClr val="434343"/>
              </a:solidFill>
            </a:endParaRPr>
          </a:p>
        </p:txBody>
      </p:sp>
      <p:sp>
        <p:nvSpPr>
          <p:cNvPr id="197" name="Google Shape;197;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201" name="Shape 201"/>
        <p:cNvGrpSpPr/>
        <p:nvPr/>
      </p:nvGrpSpPr>
      <p:grpSpPr>
        <a:xfrm>
          <a:off x="0" y="0"/>
          <a:ext cx="0" cy="0"/>
          <a:chOff x="0" y="0"/>
          <a:chExt cx="0" cy="0"/>
        </a:xfrm>
      </p:grpSpPr>
      <p:sp>
        <p:nvSpPr>
          <p:cNvPr id="202" name="Google Shape;202;p30"/>
          <p:cNvSpPr txBox="1"/>
          <p:nvPr/>
        </p:nvSpPr>
        <p:spPr>
          <a:xfrm>
            <a:off x="3105900" y="2100150"/>
            <a:ext cx="2932200" cy="94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vi" sz="4800">
                <a:solidFill>
                  <a:schemeClr val="dk1"/>
                </a:solidFill>
              </a:rPr>
              <a:t>Basic</a:t>
            </a:r>
            <a:r>
              <a:rPr b="1" lang="vi" sz="4800">
                <a:solidFill>
                  <a:schemeClr val="dk1"/>
                </a:solidFill>
              </a:rPr>
              <a:t> R</a:t>
            </a:r>
            <a:endParaRPr b="1" sz="4800">
              <a:solidFill>
                <a:schemeClr val="dk1"/>
              </a:solidFill>
            </a:endParaRPr>
          </a:p>
        </p:txBody>
      </p:sp>
      <p:sp>
        <p:nvSpPr>
          <p:cNvPr id="203" name="Google Shape;203;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31"/>
          <p:cNvPicPr preferRelativeResize="0"/>
          <p:nvPr/>
        </p:nvPicPr>
        <p:blipFill>
          <a:blip r:embed="rId3">
            <a:alphaModFix/>
          </a:blip>
          <a:stretch>
            <a:fillRect/>
          </a:stretch>
        </p:blipFill>
        <p:spPr>
          <a:xfrm>
            <a:off x="2090738" y="862013"/>
            <a:ext cx="4962525" cy="3419475"/>
          </a:xfrm>
          <a:prstGeom prst="rect">
            <a:avLst/>
          </a:prstGeom>
          <a:noFill/>
          <a:ln>
            <a:noFill/>
          </a:ln>
        </p:spPr>
      </p:pic>
      <p:sp>
        <p:nvSpPr>
          <p:cNvPr id="209" name="Google Shape;209;p31"/>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Operators in R</a:t>
            </a:r>
            <a:endParaRPr b="1" sz="2400"/>
          </a:p>
        </p:txBody>
      </p:sp>
      <p:sp>
        <p:nvSpPr>
          <p:cNvPr id="210" name="Google Shape;210;p31"/>
          <p:cNvSpPr txBox="1"/>
          <p:nvPr/>
        </p:nvSpPr>
        <p:spPr>
          <a:xfrm>
            <a:off x="96450" y="45279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u="sng">
                <a:solidFill>
                  <a:schemeClr val="hlink"/>
                </a:solidFill>
                <a:hlinkClick r:id="rId4"/>
              </a:rPr>
              <a:t>https://www.tutorialkart.com/r-tutorial/r-operators/#gsc.tab=0</a:t>
            </a:r>
            <a:r>
              <a:rPr lang="vi"/>
              <a:t> </a:t>
            </a:r>
            <a:endParaRPr/>
          </a:p>
        </p:txBody>
      </p:sp>
      <p:sp>
        <p:nvSpPr>
          <p:cNvPr id="211" name="Google Shape;211;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nvSpPr>
        <p:spPr>
          <a:xfrm>
            <a:off x="1086800" y="1217825"/>
            <a:ext cx="6789000" cy="2643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2"/>
              </a:buClr>
              <a:buSzPts val="1800"/>
              <a:buChar char="●"/>
            </a:pPr>
            <a:r>
              <a:rPr lang="vi" sz="1800">
                <a:solidFill>
                  <a:schemeClr val="dk2"/>
                </a:solidFill>
              </a:rPr>
              <a:t>Overview</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vi" sz="1800">
                <a:solidFill>
                  <a:schemeClr val="dk2"/>
                </a:solidFill>
              </a:rPr>
              <a:t>Install R</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vi" sz="1800">
                <a:solidFill>
                  <a:schemeClr val="dk2"/>
                </a:solidFill>
              </a:rPr>
              <a:t>Basic R</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vi" sz="1800">
                <a:solidFill>
                  <a:schemeClr val="dk2"/>
                </a:solidFill>
              </a:rPr>
              <a:t>Data types and Structures</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vi" sz="1800">
                <a:solidFill>
                  <a:schemeClr val="dk2"/>
                </a:solidFill>
              </a:rPr>
              <a:t>R Functions</a:t>
            </a:r>
            <a:endParaRPr sz="1800">
              <a:solidFill>
                <a:schemeClr val="dk2"/>
              </a:solidFill>
            </a:endParaRPr>
          </a:p>
          <a:p>
            <a:pPr indent="0" lvl="0" marL="0" rtl="0" algn="l">
              <a:lnSpc>
                <a:spcPct val="150000"/>
              </a:lnSpc>
              <a:spcBef>
                <a:spcPts val="0"/>
              </a:spcBef>
              <a:spcAft>
                <a:spcPts val="0"/>
              </a:spcAft>
              <a:buNone/>
            </a:pPr>
            <a:r>
              <a:t/>
            </a:r>
            <a:endParaRPr sz="1800">
              <a:solidFill>
                <a:schemeClr val="dk2"/>
              </a:solidFill>
            </a:endParaRPr>
          </a:p>
        </p:txBody>
      </p:sp>
      <p:sp>
        <p:nvSpPr>
          <p:cNvPr id="63" name="Google Shape;63;p14"/>
          <p:cNvSpPr txBox="1"/>
          <p:nvPr/>
        </p:nvSpPr>
        <p:spPr>
          <a:xfrm>
            <a:off x="14500" y="54900"/>
            <a:ext cx="2358000" cy="5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2400">
                <a:solidFill>
                  <a:schemeClr val="dk1"/>
                </a:solidFill>
              </a:rPr>
              <a:t>Content</a:t>
            </a:r>
            <a:endParaRPr b="1" sz="2400">
              <a:solidFill>
                <a:schemeClr val="dk1"/>
              </a:solidFill>
            </a:endParaRPr>
          </a:p>
        </p:txBody>
      </p:sp>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2"/>
          <p:cNvSpPr txBox="1"/>
          <p:nvPr/>
        </p:nvSpPr>
        <p:spPr>
          <a:xfrm>
            <a:off x="154325" y="615375"/>
            <a:ext cx="3000000" cy="6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Arithmetic Operators</a:t>
            </a:r>
            <a:endParaRPr b="1" sz="1800">
              <a:solidFill>
                <a:schemeClr val="dk2"/>
              </a:solidFill>
            </a:endParaRPr>
          </a:p>
        </p:txBody>
      </p:sp>
      <p:sp>
        <p:nvSpPr>
          <p:cNvPr id="217" name="Google Shape;217;p32"/>
          <p:cNvSpPr txBox="1"/>
          <p:nvPr/>
        </p:nvSpPr>
        <p:spPr>
          <a:xfrm>
            <a:off x="5107325" y="615375"/>
            <a:ext cx="357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Logarithms and Exponentials</a:t>
            </a:r>
            <a:endParaRPr b="1" sz="1800">
              <a:solidFill>
                <a:srgbClr val="434343"/>
              </a:solidFill>
            </a:endParaRPr>
          </a:p>
        </p:txBody>
      </p:sp>
      <p:sp>
        <p:nvSpPr>
          <p:cNvPr id="218" name="Google Shape;218;p32"/>
          <p:cNvSpPr txBox="1"/>
          <p:nvPr/>
        </p:nvSpPr>
        <p:spPr>
          <a:xfrm>
            <a:off x="229850" y="1371750"/>
            <a:ext cx="2312100" cy="8619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200">
                <a:solidFill>
                  <a:srgbClr val="0000FF"/>
                </a:solidFill>
                <a:highlight>
                  <a:srgbClr val="FFFFFF"/>
                </a:highlight>
                <a:latin typeface="Courier New"/>
                <a:ea typeface="Courier New"/>
                <a:cs typeface="Courier New"/>
                <a:sym typeface="Courier New"/>
              </a:rPr>
              <a:t>&gt; 1 + 3</a:t>
            </a:r>
            <a:endParaRPr b="1" sz="2200">
              <a:solidFill>
                <a:srgbClr val="0000FF"/>
              </a:solidFill>
              <a:highlight>
                <a:srgbClr val="FFFFFF"/>
              </a:highlight>
              <a:latin typeface="Courier New"/>
              <a:ea typeface="Courier New"/>
              <a:cs typeface="Courier New"/>
              <a:sym typeface="Courier New"/>
            </a:endParaRPr>
          </a:p>
          <a:p>
            <a:pPr indent="0" lvl="0" marL="0" rtl="0" algn="l">
              <a:lnSpc>
                <a:spcPct val="120000"/>
              </a:lnSpc>
              <a:spcBef>
                <a:spcPts val="0"/>
              </a:spcBef>
              <a:spcAft>
                <a:spcPts val="0"/>
              </a:spcAft>
              <a:buNone/>
            </a:pPr>
            <a:r>
              <a:rPr b="1" lang="vi" sz="2200">
                <a:solidFill>
                  <a:schemeClr val="dk1"/>
                </a:solidFill>
                <a:highlight>
                  <a:srgbClr val="FFFFFF"/>
                </a:highlight>
                <a:latin typeface="Courier New"/>
                <a:ea typeface="Courier New"/>
                <a:cs typeface="Courier New"/>
                <a:sym typeface="Courier New"/>
              </a:rPr>
              <a:t>[1] 4</a:t>
            </a:r>
            <a:endParaRPr b="1" sz="2200">
              <a:solidFill>
                <a:schemeClr val="dk1"/>
              </a:solidFill>
              <a:highlight>
                <a:srgbClr val="FFFFFF"/>
              </a:highlight>
              <a:latin typeface="Courier New"/>
              <a:ea typeface="Courier New"/>
              <a:cs typeface="Courier New"/>
              <a:sym typeface="Courier New"/>
            </a:endParaRPr>
          </a:p>
        </p:txBody>
      </p:sp>
      <p:sp>
        <p:nvSpPr>
          <p:cNvPr id="219" name="Google Shape;219;p32"/>
          <p:cNvSpPr txBox="1"/>
          <p:nvPr/>
        </p:nvSpPr>
        <p:spPr>
          <a:xfrm>
            <a:off x="229850" y="2498125"/>
            <a:ext cx="2312100" cy="8619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2200">
                <a:solidFill>
                  <a:srgbClr val="0000FF"/>
                </a:solidFill>
                <a:highlight>
                  <a:srgbClr val="FFFFFF"/>
                </a:highlight>
                <a:latin typeface="Courier New"/>
                <a:ea typeface="Courier New"/>
                <a:cs typeface="Courier New"/>
                <a:sym typeface="Courier New"/>
              </a:rPr>
              <a:t>&gt; 1/2</a:t>
            </a:r>
            <a:endParaRPr b="1" sz="22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2200">
                <a:solidFill>
                  <a:schemeClr val="dk1"/>
                </a:solidFill>
                <a:highlight>
                  <a:srgbClr val="FFFFFF"/>
                </a:highlight>
                <a:latin typeface="Courier New"/>
                <a:ea typeface="Courier New"/>
                <a:cs typeface="Courier New"/>
                <a:sym typeface="Courier New"/>
              </a:rPr>
              <a:t>[1] 0.5</a:t>
            </a:r>
            <a:endParaRPr b="1" sz="2200">
              <a:solidFill>
                <a:schemeClr val="dk1"/>
              </a:solidFill>
              <a:highlight>
                <a:srgbClr val="FFFFFF"/>
              </a:highlight>
              <a:latin typeface="Courier New"/>
              <a:ea typeface="Courier New"/>
              <a:cs typeface="Courier New"/>
              <a:sym typeface="Courier New"/>
            </a:endParaRPr>
          </a:p>
        </p:txBody>
      </p:sp>
      <p:sp>
        <p:nvSpPr>
          <p:cNvPr id="220" name="Google Shape;220;p32"/>
          <p:cNvSpPr txBox="1"/>
          <p:nvPr/>
        </p:nvSpPr>
        <p:spPr>
          <a:xfrm>
            <a:off x="5279000" y="1232775"/>
            <a:ext cx="3000000" cy="31647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200">
                <a:solidFill>
                  <a:srgbClr val="0000FF"/>
                </a:solidFill>
                <a:highlight>
                  <a:srgbClr val="FFFFFF"/>
                </a:highlight>
                <a:latin typeface="Courier New"/>
                <a:ea typeface="Courier New"/>
                <a:cs typeface="Courier New"/>
                <a:sym typeface="Courier New"/>
              </a:rPr>
              <a:t>&gt; log(10)</a:t>
            </a:r>
            <a:endParaRPr b="1" sz="2200">
              <a:solidFill>
                <a:srgbClr val="0000FF"/>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vi" sz="2200">
                <a:solidFill>
                  <a:schemeClr val="dk1"/>
                </a:solidFill>
                <a:highlight>
                  <a:srgbClr val="FFFFFF"/>
                </a:highlight>
                <a:latin typeface="Courier New"/>
                <a:ea typeface="Courier New"/>
                <a:cs typeface="Courier New"/>
                <a:sym typeface="Courier New"/>
              </a:rPr>
              <a:t>[1] 2.302585</a:t>
            </a:r>
            <a:endParaRPr b="1" sz="2200">
              <a:solidFill>
                <a:schemeClr val="dk1"/>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vi" sz="2200">
                <a:solidFill>
                  <a:srgbClr val="0000FF"/>
                </a:solidFill>
                <a:highlight>
                  <a:srgbClr val="FFFFFF"/>
                </a:highlight>
                <a:latin typeface="Courier New"/>
                <a:ea typeface="Courier New"/>
                <a:cs typeface="Courier New"/>
                <a:sym typeface="Courier New"/>
              </a:rPr>
              <a:t>&gt; log10(10)</a:t>
            </a:r>
            <a:endParaRPr b="1" sz="2200">
              <a:solidFill>
                <a:srgbClr val="0000FF"/>
              </a:solidFill>
              <a:highlight>
                <a:srgbClr val="FFFFFF"/>
              </a:highlight>
              <a:latin typeface="Courier New"/>
              <a:ea typeface="Courier New"/>
              <a:cs typeface="Courier New"/>
              <a:sym typeface="Courier New"/>
            </a:endParaRPr>
          </a:p>
          <a:p>
            <a:pPr indent="0" lvl="0" marL="0" rtl="0" algn="l">
              <a:lnSpc>
                <a:spcPct val="120000"/>
              </a:lnSpc>
              <a:spcBef>
                <a:spcPts val="0"/>
              </a:spcBef>
              <a:spcAft>
                <a:spcPts val="0"/>
              </a:spcAft>
              <a:buNone/>
            </a:pPr>
            <a:r>
              <a:rPr b="1" lang="vi" sz="2200">
                <a:solidFill>
                  <a:schemeClr val="dk1"/>
                </a:solidFill>
                <a:highlight>
                  <a:srgbClr val="FFFFFF"/>
                </a:highlight>
                <a:latin typeface="Courier New"/>
                <a:ea typeface="Courier New"/>
                <a:cs typeface="Courier New"/>
                <a:sym typeface="Courier New"/>
              </a:rPr>
              <a:t>[1] 1</a:t>
            </a:r>
            <a:endParaRPr b="1" sz="2200">
              <a:solidFill>
                <a:schemeClr val="dk1"/>
              </a:solidFill>
              <a:highlight>
                <a:srgbClr val="FFFFFF"/>
              </a:highlight>
              <a:latin typeface="Courier New"/>
              <a:ea typeface="Courier New"/>
              <a:cs typeface="Courier New"/>
              <a:sym typeface="Courier New"/>
            </a:endParaRPr>
          </a:p>
          <a:p>
            <a:pPr indent="0" lvl="0" marL="0" rtl="0" algn="l">
              <a:lnSpc>
                <a:spcPct val="120000"/>
              </a:lnSpc>
              <a:spcBef>
                <a:spcPts val="0"/>
              </a:spcBef>
              <a:spcAft>
                <a:spcPts val="0"/>
              </a:spcAft>
              <a:buClr>
                <a:schemeClr val="dk1"/>
              </a:buClr>
              <a:buSzPts val="1100"/>
              <a:buFont typeface="Arial"/>
              <a:buNone/>
            </a:pPr>
            <a:r>
              <a:rPr b="1" lang="vi" sz="2200">
                <a:solidFill>
                  <a:srgbClr val="0000FF"/>
                </a:solidFill>
                <a:highlight>
                  <a:srgbClr val="FFFFFF"/>
                </a:highlight>
                <a:latin typeface="Courier New"/>
                <a:ea typeface="Courier New"/>
                <a:cs typeface="Courier New"/>
                <a:sym typeface="Courier New"/>
              </a:rPr>
              <a:t>&gt; exp(x=3)</a:t>
            </a:r>
            <a:endParaRPr b="1" sz="2200">
              <a:solidFill>
                <a:srgbClr val="0000FF"/>
              </a:solidFill>
              <a:highlight>
                <a:srgbClr val="FFFFFF"/>
              </a:highlight>
              <a:latin typeface="Courier New"/>
              <a:ea typeface="Courier New"/>
              <a:cs typeface="Courier New"/>
              <a:sym typeface="Courier New"/>
            </a:endParaRPr>
          </a:p>
          <a:p>
            <a:pPr indent="0" lvl="0" marL="0" rtl="0" algn="l">
              <a:lnSpc>
                <a:spcPct val="120000"/>
              </a:lnSpc>
              <a:spcBef>
                <a:spcPts val="0"/>
              </a:spcBef>
              <a:spcAft>
                <a:spcPts val="0"/>
              </a:spcAft>
              <a:buNone/>
            </a:pPr>
            <a:r>
              <a:rPr b="1" lang="vi" sz="2200">
                <a:solidFill>
                  <a:schemeClr val="dk1"/>
                </a:solidFill>
                <a:highlight>
                  <a:srgbClr val="FFFFFF"/>
                </a:highlight>
                <a:latin typeface="Courier New"/>
                <a:ea typeface="Courier New"/>
                <a:cs typeface="Courier New"/>
                <a:sym typeface="Courier New"/>
              </a:rPr>
              <a:t>[1] 20.08554</a:t>
            </a:r>
            <a:endParaRPr b="1" sz="2200">
              <a:solidFill>
                <a:schemeClr val="dk1"/>
              </a:solidFill>
              <a:highlight>
                <a:srgbClr val="FFFFFF"/>
              </a:highlight>
              <a:latin typeface="Courier New"/>
              <a:ea typeface="Courier New"/>
              <a:cs typeface="Courier New"/>
              <a:sym typeface="Courier New"/>
            </a:endParaRPr>
          </a:p>
          <a:p>
            <a:pPr indent="0" lvl="0" marL="0" rtl="0" algn="l">
              <a:lnSpc>
                <a:spcPct val="120000"/>
              </a:lnSpc>
              <a:spcBef>
                <a:spcPts val="0"/>
              </a:spcBef>
              <a:spcAft>
                <a:spcPts val="0"/>
              </a:spcAft>
              <a:buNone/>
            </a:pPr>
            <a:r>
              <a:rPr b="1" lang="vi" sz="2200">
                <a:solidFill>
                  <a:srgbClr val="0000FF"/>
                </a:solidFill>
                <a:highlight>
                  <a:srgbClr val="FFFFFF"/>
                </a:highlight>
                <a:latin typeface="Courier New"/>
                <a:ea typeface="Courier New"/>
                <a:cs typeface="Courier New"/>
                <a:sym typeface="Courier New"/>
              </a:rPr>
              <a:t>&gt; sqrt(4)</a:t>
            </a:r>
            <a:endParaRPr b="1" sz="2200">
              <a:solidFill>
                <a:srgbClr val="0000FF"/>
              </a:solidFill>
              <a:highlight>
                <a:srgbClr val="FFFFFF"/>
              </a:highlight>
              <a:latin typeface="Courier New"/>
              <a:ea typeface="Courier New"/>
              <a:cs typeface="Courier New"/>
              <a:sym typeface="Courier New"/>
            </a:endParaRPr>
          </a:p>
          <a:p>
            <a:pPr indent="0" lvl="0" marL="0" rtl="0" algn="l">
              <a:lnSpc>
                <a:spcPct val="120000"/>
              </a:lnSpc>
              <a:spcBef>
                <a:spcPts val="0"/>
              </a:spcBef>
              <a:spcAft>
                <a:spcPts val="0"/>
              </a:spcAft>
              <a:buNone/>
            </a:pPr>
            <a:r>
              <a:rPr b="1" lang="vi" sz="2200">
                <a:solidFill>
                  <a:schemeClr val="dk1"/>
                </a:solidFill>
                <a:highlight>
                  <a:srgbClr val="FFFFFF"/>
                </a:highlight>
                <a:latin typeface="Courier New"/>
                <a:ea typeface="Courier New"/>
                <a:cs typeface="Courier New"/>
                <a:sym typeface="Courier New"/>
              </a:rPr>
              <a:t>[1] 2</a:t>
            </a:r>
            <a:endParaRPr b="1" sz="2200">
              <a:solidFill>
                <a:schemeClr val="dk1"/>
              </a:solidFill>
              <a:highlight>
                <a:srgbClr val="FFFFFF"/>
              </a:highlight>
              <a:latin typeface="Courier New"/>
              <a:ea typeface="Courier New"/>
              <a:cs typeface="Courier New"/>
              <a:sym typeface="Courier New"/>
            </a:endParaRPr>
          </a:p>
        </p:txBody>
      </p:sp>
      <p:pic>
        <p:nvPicPr>
          <p:cNvPr id="221" name="Google Shape;221;p32"/>
          <p:cNvPicPr preferRelativeResize="0"/>
          <p:nvPr/>
        </p:nvPicPr>
        <p:blipFill>
          <a:blip r:embed="rId3">
            <a:alphaModFix/>
          </a:blip>
          <a:stretch>
            <a:fillRect/>
          </a:stretch>
        </p:blipFill>
        <p:spPr>
          <a:xfrm>
            <a:off x="2183975" y="2653125"/>
            <a:ext cx="1744350" cy="1744350"/>
          </a:xfrm>
          <a:prstGeom prst="rect">
            <a:avLst/>
          </a:prstGeom>
          <a:noFill/>
          <a:ln>
            <a:noFill/>
          </a:ln>
        </p:spPr>
      </p:pic>
      <p:sp>
        <p:nvSpPr>
          <p:cNvPr id="222" name="Google Shape;222;p32"/>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Operators in R</a:t>
            </a:r>
            <a:endParaRPr b="1" sz="2400"/>
          </a:p>
        </p:txBody>
      </p:sp>
      <p:sp>
        <p:nvSpPr>
          <p:cNvPr id="223" name="Google Shape;223;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33"/>
          <p:cNvPicPr preferRelativeResize="0"/>
          <p:nvPr/>
        </p:nvPicPr>
        <p:blipFill>
          <a:blip r:embed="rId3">
            <a:alphaModFix/>
          </a:blip>
          <a:stretch>
            <a:fillRect/>
          </a:stretch>
        </p:blipFill>
        <p:spPr>
          <a:xfrm>
            <a:off x="1261825" y="751950"/>
            <a:ext cx="6620347" cy="3528275"/>
          </a:xfrm>
          <a:prstGeom prst="rect">
            <a:avLst/>
          </a:prstGeom>
          <a:noFill/>
          <a:ln>
            <a:noFill/>
          </a:ln>
        </p:spPr>
      </p:pic>
      <p:sp>
        <p:nvSpPr>
          <p:cNvPr id="229" name="Google Shape;229;p33"/>
          <p:cNvSpPr txBox="1"/>
          <p:nvPr/>
        </p:nvSpPr>
        <p:spPr>
          <a:xfrm>
            <a:off x="2095500" y="4478075"/>
            <a:ext cx="4953000" cy="40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vi" sz="1800">
                <a:solidFill>
                  <a:schemeClr val="dk2"/>
                </a:solidFill>
              </a:rPr>
              <a:t>Performing calculation in R</a:t>
            </a:r>
            <a:endParaRPr sz="1800">
              <a:solidFill>
                <a:schemeClr val="dk2"/>
              </a:solidFill>
            </a:endParaRPr>
          </a:p>
        </p:txBody>
      </p:sp>
      <p:sp>
        <p:nvSpPr>
          <p:cNvPr id="230" name="Google Shape;230;p33"/>
          <p:cNvSpPr txBox="1"/>
          <p:nvPr/>
        </p:nvSpPr>
        <p:spPr>
          <a:xfrm>
            <a:off x="154325" y="462975"/>
            <a:ext cx="3000000" cy="61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Arithmetic Operators</a:t>
            </a:r>
            <a:endParaRPr b="1" sz="1800">
              <a:solidFill>
                <a:schemeClr val="dk2"/>
              </a:solidFill>
            </a:endParaRPr>
          </a:p>
        </p:txBody>
      </p:sp>
      <p:sp>
        <p:nvSpPr>
          <p:cNvPr id="231" name="Google Shape;231;p33"/>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Operators in R</a:t>
            </a:r>
            <a:endParaRPr b="1" sz="2400"/>
          </a:p>
        </p:txBody>
      </p:sp>
      <p:sp>
        <p:nvSpPr>
          <p:cNvPr id="232" name="Google Shape;232;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4"/>
          <p:cNvSpPr txBox="1"/>
          <p:nvPr/>
        </p:nvSpPr>
        <p:spPr>
          <a:xfrm>
            <a:off x="97425" y="557525"/>
            <a:ext cx="8248200" cy="52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Arithmetic Operators - </a:t>
            </a:r>
            <a:r>
              <a:rPr b="1" lang="vi" sz="1800">
                <a:solidFill>
                  <a:schemeClr val="dk2"/>
                </a:solidFill>
              </a:rPr>
              <a:t>The Modulo and Integer Division</a:t>
            </a:r>
            <a:endParaRPr b="1" sz="1800">
              <a:solidFill>
                <a:schemeClr val="dk2"/>
              </a:solidFill>
            </a:endParaRPr>
          </a:p>
        </p:txBody>
      </p:sp>
      <p:sp>
        <p:nvSpPr>
          <p:cNvPr id="238" name="Google Shape;238;p34"/>
          <p:cNvSpPr txBox="1"/>
          <p:nvPr/>
        </p:nvSpPr>
        <p:spPr>
          <a:xfrm>
            <a:off x="76200" y="1066800"/>
            <a:ext cx="4600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t>Modulo Operator (%%)</a:t>
            </a:r>
            <a:endParaRPr b="1" sz="1800"/>
          </a:p>
          <a:p>
            <a:pPr indent="0" lvl="0" marL="0" rtl="0" algn="l">
              <a:spcBef>
                <a:spcPts val="0"/>
              </a:spcBef>
              <a:spcAft>
                <a:spcPts val="0"/>
              </a:spcAft>
              <a:buNone/>
            </a:pPr>
            <a:r>
              <a:rPr lang="vi" sz="1800"/>
              <a:t>Returns the remainder of the division between two numbers.</a:t>
            </a:r>
            <a:endParaRPr sz="1800"/>
          </a:p>
        </p:txBody>
      </p:sp>
      <p:sp>
        <p:nvSpPr>
          <p:cNvPr id="239" name="Google Shape;239;p34"/>
          <p:cNvSpPr txBox="1"/>
          <p:nvPr/>
        </p:nvSpPr>
        <p:spPr>
          <a:xfrm>
            <a:off x="152400" y="2286000"/>
            <a:ext cx="3881700" cy="15699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Basic Modulo Operation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&gt; remainder &lt;- 10 %% 3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Even or Odd Check</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is_even &lt;- 4 %% 2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is_odd &lt;- 5 %% 2</a:t>
            </a:r>
            <a:endParaRPr b="1" sz="1500">
              <a:solidFill>
                <a:srgbClr val="0000FF"/>
              </a:solidFill>
              <a:highlight>
                <a:srgbClr val="FFFFFF"/>
              </a:highlight>
              <a:latin typeface="Courier New"/>
              <a:ea typeface="Courier New"/>
              <a:cs typeface="Courier New"/>
              <a:sym typeface="Courier New"/>
            </a:endParaRPr>
          </a:p>
        </p:txBody>
      </p:sp>
      <p:sp>
        <p:nvSpPr>
          <p:cNvPr id="240" name="Google Shape;240;p34"/>
          <p:cNvSpPr txBox="1"/>
          <p:nvPr/>
        </p:nvSpPr>
        <p:spPr>
          <a:xfrm>
            <a:off x="5257800" y="1066800"/>
            <a:ext cx="36303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800"/>
              <a:t>Integer Division Operator (%/%)</a:t>
            </a:r>
            <a:endParaRPr b="1" sz="1800"/>
          </a:p>
          <a:p>
            <a:pPr indent="0" lvl="0" marL="0" marR="0" rtl="0" algn="l">
              <a:lnSpc>
                <a:spcPct val="100000"/>
              </a:lnSpc>
              <a:spcBef>
                <a:spcPts val="0"/>
              </a:spcBef>
              <a:spcAft>
                <a:spcPts val="0"/>
              </a:spcAft>
              <a:buNone/>
            </a:pPr>
            <a:r>
              <a:rPr lang="vi" sz="1800"/>
              <a:t>Returns the integer part of the division between two numbers.</a:t>
            </a:r>
            <a:endParaRPr sz="1800"/>
          </a:p>
        </p:txBody>
      </p:sp>
      <p:sp>
        <p:nvSpPr>
          <p:cNvPr id="241" name="Google Shape;241;p34"/>
          <p:cNvSpPr txBox="1"/>
          <p:nvPr/>
        </p:nvSpPr>
        <p:spPr>
          <a:xfrm>
            <a:off x="5257800" y="2222950"/>
            <a:ext cx="3743100" cy="22626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Basic Integer Division</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quotient &lt;- 10 %/% 3</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Integer Division of Even Number</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even_division &lt;- 8 %/% 2</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Division Resulting in Zero</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zero_quotient &lt;- 2 %/% 3</a:t>
            </a:r>
            <a:endParaRPr b="1" sz="1500">
              <a:solidFill>
                <a:srgbClr val="434343"/>
              </a:solidFill>
              <a:highlight>
                <a:srgbClr val="FFFFFF"/>
              </a:highlight>
              <a:latin typeface="Courier New"/>
              <a:ea typeface="Courier New"/>
              <a:cs typeface="Courier New"/>
              <a:sym typeface="Courier New"/>
            </a:endParaRPr>
          </a:p>
        </p:txBody>
      </p:sp>
      <p:sp>
        <p:nvSpPr>
          <p:cNvPr id="242" name="Google Shape;242;p34"/>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Operators in R</a:t>
            </a:r>
            <a:endParaRPr b="1" sz="2400"/>
          </a:p>
        </p:txBody>
      </p:sp>
      <p:sp>
        <p:nvSpPr>
          <p:cNvPr id="243" name="Google Shape;243;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35"/>
          <p:cNvPicPr preferRelativeResize="0"/>
          <p:nvPr/>
        </p:nvPicPr>
        <p:blipFill rotWithShape="1">
          <a:blip r:embed="rId3">
            <a:alphaModFix/>
          </a:blip>
          <a:srcRect b="0" l="0" r="0" t="12002"/>
          <a:stretch/>
        </p:blipFill>
        <p:spPr>
          <a:xfrm>
            <a:off x="1618925" y="733075"/>
            <a:ext cx="5906150" cy="4258025"/>
          </a:xfrm>
          <a:prstGeom prst="rect">
            <a:avLst/>
          </a:prstGeom>
          <a:noFill/>
          <a:ln>
            <a:noFill/>
          </a:ln>
        </p:spPr>
      </p:pic>
      <p:sp>
        <p:nvSpPr>
          <p:cNvPr id="249" name="Google Shape;249;p35"/>
          <p:cNvSpPr txBox="1"/>
          <p:nvPr/>
        </p:nvSpPr>
        <p:spPr>
          <a:xfrm>
            <a:off x="77175" y="460075"/>
            <a:ext cx="2276400" cy="50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Classwork 2</a:t>
            </a:r>
            <a:endParaRPr b="1" sz="1800">
              <a:solidFill>
                <a:schemeClr val="dk2"/>
              </a:solidFill>
            </a:endParaRPr>
          </a:p>
        </p:txBody>
      </p:sp>
      <p:sp>
        <p:nvSpPr>
          <p:cNvPr id="250" name="Google Shape;250;p35"/>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Operators in R</a:t>
            </a:r>
            <a:endParaRPr b="1" sz="2400"/>
          </a:p>
        </p:txBody>
      </p:sp>
      <p:sp>
        <p:nvSpPr>
          <p:cNvPr id="251" name="Google Shape;251;p35"/>
          <p:cNvSpPr/>
          <p:nvPr/>
        </p:nvSpPr>
        <p:spPr>
          <a:xfrm>
            <a:off x="1567675" y="811625"/>
            <a:ext cx="6063300" cy="114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2" name="Google Shape;25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6"/>
          <p:cNvSpPr txBox="1"/>
          <p:nvPr/>
        </p:nvSpPr>
        <p:spPr>
          <a:xfrm>
            <a:off x="153375" y="478425"/>
            <a:ext cx="46878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Comparison Operators</a:t>
            </a:r>
            <a:endParaRPr b="1" sz="1800">
              <a:solidFill>
                <a:schemeClr val="dk2"/>
              </a:solidFill>
            </a:endParaRPr>
          </a:p>
        </p:txBody>
      </p:sp>
      <p:sp>
        <p:nvSpPr>
          <p:cNvPr id="258" name="Google Shape;258;p36"/>
          <p:cNvSpPr txBox="1"/>
          <p:nvPr/>
        </p:nvSpPr>
        <p:spPr>
          <a:xfrm>
            <a:off x="284025" y="852050"/>
            <a:ext cx="8285100" cy="5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800">
                <a:solidFill>
                  <a:schemeClr val="dk2"/>
                </a:solidFill>
              </a:rPr>
              <a:t>→ Compare values and return logical values (TRUE or FALSE).</a:t>
            </a:r>
            <a:endParaRPr sz="1800">
              <a:solidFill>
                <a:schemeClr val="dk2"/>
              </a:solidFill>
            </a:endParaRPr>
          </a:p>
        </p:txBody>
      </p:sp>
      <p:sp>
        <p:nvSpPr>
          <p:cNvPr id="259" name="Google Shape;259;p36"/>
          <p:cNvSpPr txBox="1"/>
          <p:nvPr/>
        </p:nvSpPr>
        <p:spPr>
          <a:xfrm>
            <a:off x="360225" y="1539250"/>
            <a:ext cx="3888300" cy="27243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a:t>
            </a:r>
            <a:r>
              <a:rPr b="1" lang="vi" sz="1500">
                <a:solidFill>
                  <a:srgbClr val="0000FF"/>
                </a:solidFill>
                <a:highlight>
                  <a:srgbClr val="FFFFFF"/>
                </a:highlight>
                <a:latin typeface="Courier New"/>
                <a:ea typeface="Courier New"/>
                <a:cs typeface="Courier New"/>
                <a:sym typeface="Courier New"/>
              </a:rPr>
              <a:t>Equal to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5 == 5  # Result: TRUE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5 == 3  # Result: FALSE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Not equal to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5 != 3  # Result: TRUE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5 != 5  # Result: FALSE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Greater than (&gt;)</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7 &gt; 5  # Result: TRUE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5 &gt; 7  # Result: FALSE</a:t>
            </a:r>
            <a:endParaRPr b="1" sz="1500">
              <a:solidFill>
                <a:srgbClr val="434343"/>
              </a:solidFill>
              <a:highlight>
                <a:srgbClr val="FFFFFF"/>
              </a:highlight>
              <a:latin typeface="Courier New"/>
              <a:ea typeface="Courier New"/>
              <a:cs typeface="Courier New"/>
              <a:sym typeface="Courier New"/>
            </a:endParaRPr>
          </a:p>
        </p:txBody>
      </p:sp>
      <p:sp>
        <p:nvSpPr>
          <p:cNvPr id="260" name="Google Shape;260;p36"/>
          <p:cNvSpPr txBox="1"/>
          <p:nvPr/>
        </p:nvSpPr>
        <p:spPr>
          <a:xfrm>
            <a:off x="4661775" y="1295125"/>
            <a:ext cx="4179600" cy="3186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500">
                <a:solidFill>
                  <a:srgbClr val="0000FF"/>
                </a:solidFill>
                <a:highlight>
                  <a:schemeClr val="lt1"/>
                </a:highlight>
                <a:latin typeface="Courier New"/>
                <a:ea typeface="Courier New"/>
                <a:cs typeface="Courier New"/>
                <a:sym typeface="Courier New"/>
              </a:rPr>
              <a:t># Less than (&lt;)</a:t>
            </a:r>
            <a:endParaRPr b="1" sz="1500">
              <a:solidFill>
                <a:srgbClr val="0000FF"/>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vi" sz="1500">
                <a:solidFill>
                  <a:srgbClr val="434343"/>
                </a:solidFill>
                <a:highlight>
                  <a:schemeClr val="lt1"/>
                </a:highlight>
                <a:latin typeface="Courier New"/>
                <a:ea typeface="Courier New"/>
                <a:cs typeface="Courier New"/>
                <a:sym typeface="Courier New"/>
              </a:rPr>
              <a:t>3 &lt; 5  # Result: TRUE</a:t>
            </a:r>
            <a:endParaRPr b="1" sz="1500">
              <a:solidFill>
                <a:srgbClr val="434343"/>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vi" sz="1500">
                <a:solidFill>
                  <a:srgbClr val="434343"/>
                </a:solidFill>
                <a:highlight>
                  <a:schemeClr val="lt1"/>
                </a:highlight>
                <a:latin typeface="Courier New"/>
                <a:ea typeface="Courier New"/>
                <a:cs typeface="Courier New"/>
                <a:sym typeface="Courier New"/>
              </a:rPr>
              <a:t>5 &lt; 3  # Result: FALSE</a:t>
            </a:r>
            <a:endParaRPr b="1" sz="1500">
              <a:solidFill>
                <a:srgbClr val="434343"/>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sz="1500">
              <a:solidFill>
                <a:srgbClr val="434343"/>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vi" sz="1500">
                <a:solidFill>
                  <a:srgbClr val="0000FF"/>
                </a:solidFill>
                <a:highlight>
                  <a:schemeClr val="lt1"/>
                </a:highlight>
                <a:latin typeface="Courier New"/>
                <a:ea typeface="Courier New"/>
                <a:cs typeface="Courier New"/>
                <a:sym typeface="Courier New"/>
              </a:rPr>
              <a:t># Greater than or equal to (&gt;=)</a:t>
            </a:r>
            <a:endParaRPr b="1" sz="1500">
              <a:solidFill>
                <a:srgbClr val="0000FF"/>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vi" sz="1500">
                <a:solidFill>
                  <a:srgbClr val="434343"/>
                </a:solidFill>
                <a:highlight>
                  <a:schemeClr val="lt1"/>
                </a:highlight>
                <a:latin typeface="Courier New"/>
                <a:ea typeface="Courier New"/>
                <a:cs typeface="Courier New"/>
                <a:sym typeface="Courier New"/>
              </a:rPr>
              <a:t>5 &gt;= 5  # Result: TRUE</a:t>
            </a:r>
            <a:endParaRPr b="1" sz="1500">
              <a:solidFill>
                <a:srgbClr val="434343"/>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vi" sz="1500">
                <a:solidFill>
                  <a:srgbClr val="434343"/>
                </a:solidFill>
                <a:highlight>
                  <a:schemeClr val="lt1"/>
                </a:highlight>
                <a:latin typeface="Courier New"/>
                <a:ea typeface="Courier New"/>
                <a:cs typeface="Courier New"/>
                <a:sym typeface="Courier New"/>
              </a:rPr>
              <a:t>7 &gt;= 5  # Result: TRUE</a:t>
            </a:r>
            <a:endParaRPr b="1" sz="1500">
              <a:solidFill>
                <a:srgbClr val="434343"/>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vi" sz="1500">
                <a:solidFill>
                  <a:srgbClr val="434343"/>
                </a:solidFill>
                <a:highlight>
                  <a:schemeClr val="lt1"/>
                </a:highlight>
                <a:latin typeface="Courier New"/>
                <a:ea typeface="Courier New"/>
                <a:cs typeface="Courier New"/>
                <a:sym typeface="Courier New"/>
              </a:rPr>
              <a:t>5 &gt;= 7  # Result: FALSE</a:t>
            </a:r>
            <a:endParaRPr b="1" sz="1500">
              <a:solidFill>
                <a:srgbClr val="434343"/>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b="1" sz="1500">
              <a:solidFill>
                <a:srgbClr val="434343"/>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vi" sz="1500">
                <a:solidFill>
                  <a:srgbClr val="0000FF"/>
                </a:solidFill>
                <a:highlight>
                  <a:schemeClr val="lt1"/>
                </a:highlight>
                <a:latin typeface="Courier New"/>
                <a:ea typeface="Courier New"/>
                <a:cs typeface="Courier New"/>
                <a:sym typeface="Courier New"/>
              </a:rPr>
              <a:t># Less than or equal to (&lt;=)</a:t>
            </a:r>
            <a:endParaRPr b="1" sz="1500">
              <a:solidFill>
                <a:srgbClr val="0000FF"/>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vi" sz="1500">
                <a:solidFill>
                  <a:srgbClr val="434343"/>
                </a:solidFill>
                <a:highlight>
                  <a:schemeClr val="lt1"/>
                </a:highlight>
                <a:latin typeface="Courier New"/>
                <a:ea typeface="Courier New"/>
                <a:cs typeface="Courier New"/>
                <a:sym typeface="Courier New"/>
              </a:rPr>
              <a:t>5 &lt;= 5  # Result: TRUE</a:t>
            </a:r>
            <a:endParaRPr b="1" sz="1500">
              <a:solidFill>
                <a:srgbClr val="434343"/>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vi" sz="1500">
                <a:solidFill>
                  <a:srgbClr val="434343"/>
                </a:solidFill>
                <a:highlight>
                  <a:schemeClr val="lt1"/>
                </a:highlight>
                <a:latin typeface="Courier New"/>
                <a:ea typeface="Courier New"/>
                <a:cs typeface="Courier New"/>
                <a:sym typeface="Courier New"/>
              </a:rPr>
              <a:t>3 &lt;= 5  # Result: TRUE</a:t>
            </a:r>
            <a:endParaRPr b="1" sz="1500">
              <a:solidFill>
                <a:srgbClr val="434343"/>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vi" sz="1500">
                <a:solidFill>
                  <a:srgbClr val="434343"/>
                </a:solidFill>
                <a:highlight>
                  <a:schemeClr val="lt1"/>
                </a:highlight>
                <a:latin typeface="Courier New"/>
                <a:ea typeface="Courier New"/>
                <a:cs typeface="Courier New"/>
                <a:sym typeface="Courier New"/>
              </a:rPr>
              <a:t>5 &lt;= 3  # Result: FALSE</a:t>
            </a:r>
            <a:endParaRPr/>
          </a:p>
        </p:txBody>
      </p:sp>
      <p:sp>
        <p:nvSpPr>
          <p:cNvPr id="261" name="Google Shape;261;p36"/>
          <p:cNvSpPr txBox="1"/>
          <p:nvPr/>
        </p:nvSpPr>
        <p:spPr>
          <a:xfrm>
            <a:off x="263625" y="4363575"/>
            <a:ext cx="8703300" cy="7800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vi" sz="1800">
                <a:solidFill>
                  <a:schemeClr val="dk2"/>
                </a:solidFill>
              </a:rPr>
              <a:t>Use comparison operators to filter data frames or vectors based on conditions.</a:t>
            </a:r>
            <a:endParaRPr sz="1800">
              <a:solidFill>
                <a:schemeClr val="dk2"/>
              </a:solidFill>
            </a:endParaRPr>
          </a:p>
          <a:p>
            <a:pPr indent="-342900" lvl="0" marL="457200" rtl="0" algn="l">
              <a:spcBef>
                <a:spcPts val="0"/>
              </a:spcBef>
              <a:spcAft>
                <a:spcPts val="0"/>
              </a:spcAft>
              <a:buClr>
                <a:schemeClr val="dk2"/>
              </a:buClr>
              <a:buSzPts val="1800"/>
              <a:buChar char="●"/>
            </a:pPr>
            <a:r>
              <a:rPr lang="vi" sz="1800">
                <a:solidFill>
                  <a:schemeClr val="dk2"/>
                </a:solidFill>
              </a:rPr>
              <a:t>Implement logic using if statements that depend on comparisons.</a:t>
            </a:r>
            <a:endParaRPr sz="1800">
              <a:solidFill>
                <a:schemeClr val="dk2"/>
              </a:solidFill>
            </a:endParaRPr>
          </a:p>
        </p:txBody>
      </p:sp>
      <p:sp>
        <p:nvSpPr>
          <p:cNvPr id="262" name="Google Shape;262;p36"/>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Operators in R</a:t>
            </a:r>
            <a:endParaRPr b="1" sz="2400"/>
          </a:p>
        </p:txBody>
      </p:sp>
      <p:sp>
        <p:nvSpPr>
          <p:cNvPr id="263" name="Google Shape;26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7"/>
          <p:cNvSpPr txBox="1"/>
          <p:nvPr/>
        </p:nvSpPr>
        <p:spPr>
          <a:xfrm>
            <a:off x="153375" y="630825"/>
            <a:ext cx="4687800" cy="6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Logical Operators</a:t>
            </a:r>
            <a:endParaRPr b="1" sz="1800">
              <a:solidFill>
                <a:schemeClr val="dk2"/>
              </a:solidFill>
            </a:endParaRPr>
          </a:p>
        </p:txBody>
      </p:sp>
      <p:sp>
        <p:nvSpPr>
          <p:cNvPr id="269" name="Google Shape;269;p37"/>
          <p:cNvSpPr txBox="1"/>
          <p:nvPr/>
        </p:nvSpPr>
        <p:spPr>
          <a:xfrm>
            <a:off x="508050" y="1176000"/>
            <a:ext cx="81279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800">
                <a:solidFill>
                  <a:srgbClr val="434343"/>
                </a:solidFill>
              </a:rPr>
              <a:t>Logical operators are used to perform element-wise logical operations and return logical values (TRUE or FALSE).</a:t>
            </a:r>
            <a:endParaRPr sz="1800">
              <a:solidFill>
                <a:srgbClr val="434343"/>
              </a:solidFill>
            </a:endParaRPr>
          </a:p>
        </p:txBody>
      </p:sp>
      <p:pic>
        <p:nvPicPr>
          <p:cNvPr id="270" name="Google Shape;270;p37"/>
          <p:cNvPicPr preferRelativeResize="0"/>
          <p:nvPr/>
        </p:nvPicPr>
        <p:blipFill>
          <a:blip r:embed="rId3">
            <a:alphaModFix/>
          </a:blip>
          <a:stretch>
            <a:fillRect/>
          </a:stretch>
        </p:blipFill>
        <p:spPr>
          <a:xfrm>
            <a:off x="2244000" y="1853200"/>
            <a:ext cx="4656000" cy="2619000"/>
          </a:xfrm>
          <a:prstGeom prst="rect">
            <a:avLst/>
          </a:prstGeom>
          <a:noFill/>
          <a:ln>
            <a:noFill/>
          </a:ln>
        </p:spPr>
      </p:pic>
      <p:pic>
        <p:nvPicPr>
          <p:cNvPr id="271" name="Google Shape;271;p37"/>
          <p:cNvPicPr preferRelativeResize="0"/>
          <p:nvPr/>
        </p:nvPicPr>
        <p:blipFill rotWithShape="1">
          <a:blip r:embed="rId4">
            <a:alphaModFix/>
          </a:blip>
          <a:srcRect b="42700" l="39548" r="15768" t="41096"/>
          <a:stretch/>
        </p:blipFill>
        <p:spPr>
          <a:xfrm>
            <a:off x="5219300" y="3446275"/>
            <a:ext cx="2217399" cy="554100"/>
          </a:xfrm>
          <a:prstGeom prst="rect">
            <a:avLst/>
          </a:prstGeom>
          <a:noFill/>
          <a:ln>
            <a:noFill/>
          </a:ln>
        </p:spPr>
      </p:pic>
      <p:sp>
        <p:nvSpPr>
          <p:cNvPr id="272" name="Google Shape;272;p37"/>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Operators in R</a:t>
            </a:r>
            <a:endParaRPr b="1" sz="2400"/>
          </a:p>
        </p:txBody>
      </p:sp>
      <p:sp>
        <p:nvSpPr>
          <p:cNvPr id="273" name="Google Shape;273;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nvSpPr>
        <p:spPr>
          <a:xfrm>
            <a:off x="547250" y="2195950"/>
            <a:ext cx="7675500" cy="29553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AND (&amp; and &amp;&amp;)</a:t>
            </a:r>
            <a:endParaRPr b="1" sz="1500">
              <a:solidFill>
                <a:srgbClr val="0000FF"/>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vi" sz="1500">
                <a:solidFill>
                  <a:srgbClr val="434343"/>
                </a:solidFill>
                <a:highlight>
                  <a:srgbClr val="FFFFFF"/>
                </a:highlight>
                <a:latin typeface="Courier New"/>
                <a:ea typeface="Courier New"/>
                <a:cs typeface="Courier New"/>
                <a:sym typeface="Courier New"/>
              </a:rPr>
              <a:t>&gt; 5&gt;3 &amp; 5==3</a:t>
            </a:r>
            <a:endParaRPr b="1" sz="1500">
              <a:solidFill>
                <a:srgbClr val="434343"/>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vi" sz="1500">
                <a:solidFill>
                  <a:srgbClr val="434343"/>
                </a:solidFill>
                <a:highlight>
                  <a:srgbClr val="FFFFFF"/>
                </a:highlight>
                <a:latin typeface="Courier New"/>
                <a:ea typeface="Courier New"/>
                <a:cs typeface="Courier New"/>
                <a:sym typeface="Courier New"/>
              </a:rPr>
              <a:t>[1] FALSE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Element-wise AND</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c(TRUE, FALSE, TRUE) &amp; c(TRUE, TRUE, FALSE)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 Result: TRUE FALSE FALSE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First element AND</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c(TRUE, FALSE, TRUE) &amp;&amp; c(TRUE, TRUE, FALSE)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(TRUE &amp;&amp; FALSE)  # Result: FALSE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(TRUE &amp;&amp; TRUE)   # Result: TRUE</a:t>
            </a:r>
            <a:endParaRPr b="1" sz="1500">
              <a:solidFill>
                <a:srgbClr val="0000FF"/>
              </a:solidFill>
              <a:highlight>
                <a:srgbClr val="FFFFFF"/>
              </a:highlight>
              <a:latin typeface="Courier New"/>
              <a:ea typeface="Courier New"/>
              <a:cs typeface="Courier New"/>
              <a:sym typeface="Courier New"/>
            </a:endParaRPr>
          </a:p>
        </p:txBody>
      </p:sp>
      <p:sp>
        <p:nvSpPr>
          <p:cNvPr id="279" name="Google Shape;279;p38"/>
          <p:cNvSpPr txBox="1"/>
          <p:nvPr/>
        </p:nvSpPr>
        <p:spPr>
          <a:xfrm>
            <a:off x="304800" y="83820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600">
                <a:solidFill>
                  <a:srgbClr val="666666"/>
                </a:solidFill>
              </a:rPr>
              <a:t>AND (&amp; and &amp;&amp;)</a:t>
            </a:r>
            <a:endParaRPr sz="1600">
              <a:solidFill>
                <a:srgbClr val="666666"/>
              </a:solidFill>
            </a:endParaRPr>
          </a:p>
        </p:txBody>
      </p:sp>
      <p:sp>
        <p:nvSpPr>
          <p:cNvPr id="280" name="Google Shape;280;p38"/>
          <p:cNvSpPr txBox="1"/>
          <p:nvPr/>
        </p:nvSpPr>
        <p:spPr>
          <a:xfrm>
            <a:off x="77175" y="402225"/>
            <a:ext cx="33951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Logical Operators</a:t>
            </a:r>
            <a:endParaRPr b="1" sz="1800">
              <a:solidFill>
                <a:schemeClr val="dk2"/>
              </a:solidFill>
            </a:endParaRPr>
          </a:p>
        </p:txBody>
      </p:sp>
      <p:sp>
        <p:nvSpPr>
          <p:cNvPr id="281" name="Google Shape;281;p38"/>
          <p:cNvSpPr txBox="1"/>
          <p:nvPr/>
        </p:nvSpPr>
        <p:spPr>
          <a:xfrm>
            <a:off x="471050" y="1239800"/>
            <a:ext cx="78744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990000"/>
              </a:buClr>
              <a:buSzPts val="1800"/>
              <a:buChar char="●"/>
            </a:pPr>
            <a:r>
              <a:rPr lang="vi" sz="1800">
                <a:solidFill>
                  <a:srgbClr val="990000"/>
                </a:solidFill>
              </a:rPr>
              <a:t>Returns </a:t>
            </a:r>
            <a:r>
              <a:rPr b="1" lang="vi" sz="1800">
                <a:solidFill>
                  <a:srgbClr val="990000"/>
                </a:solidFill>
              </a:rPr>
              <a:t>TRUE</a:t>
            </a:r>
            <a:r>
              <a:rPr lang="vi" sz="1800">
                <a:solidFill>
                  <a:srgbClr val="990000"/>
                </a:solidFill>
              </a:rPr>
              <a:t> if both operands are </a:t>
            </a:r>
            <a:r>
              <a:rPr b="1" lang="vi" sz="1800">
                <a:solidFill>
                  <a:srgbClr val="990000"/>
                </a:solidFill>
              </a:rPr>
              <a:t>TRUE</a:t>
            </a:r>
            <a:r>
              <a:rPr lang="vi" sz="1800">
                <a:solidFill>
                  <a:srgbClr val="990000"/>
                </a:solidFill>
              </a:rPr>
              <a:t>. </a:t>
            </a:r>
            <a:endParaRPr sz="1800">
              <a:solidFill>
                <a:srgbClr val="990000"/>
              </a:solidFill>
            </a:endParaRPr>
          </a:p>
          <a:p>
            <a:pPr indent="-342900" lvl="0" marL="457200" rtl="0" algn="l">
              <a:spcBef>
                <a:spcPts val="0"/>
              </a:spcBef>
              <a:spcAft>
                <a:spcPts val="0"/>
              </a:spcAft>
              <a:buClr>
                <a:srgbClr val="434343"/>
              </a:buClr>
              <a:buSzPts val="1800"/>
              <a:buChar char="●"/>
            </a:pPr>
            <a:r>
              <a:rPr lang="vi" sz="1800">
                <a:solidFill>
                  <a:srgbClr val="434343"/>
                </a:solidFill>
              </a:rPr>
              <a:t>The single &amp; is used for element-wise operations, while &amp;&amp; is used for the first element of each vector only.</a:t>
            </a:r>
            <a:endParaRPr sz="1800">
              <a:solidFill>
                <a:srgbClr val="434343"/>
              </a:solidFill>
            </a:endParaRPr>
          </a:p>
        </p:txBody>
      </p:sp>
      <p:sp>
        <p:nvSpPr>
          <p:cNvPr id="282" name="Google Shape;282;p38"/>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Operators in R</a:t>
            </a:r>
            <a:endParaRPr b="1" sz="2400"/>
          </a:p>
        </p:txBody>
      </p:sp>
      <p:sp>
        <p:nvSpPr>
          <p:cNvPr id="283" name="Google Shape;283;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9"/>
          <p:cNvSpPr txBox="1"/>
          <p:nvPr/>
        </p:nvSpPr>
        <p:spPr>
          <a:xfrm>
            <a:off x="277050" y="1281525"/>
            <a:ext cx="82851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434343"/>
              </a:buClr>
              <a:buSzPts val="1800"/>
              <a:buChar char="●"/>
            </a:pPr>
            <a:r>
              <a:rPr lang="vi" sz="1800">
                <a:solidFill>
                  <a:srgbClr val="434343"/>
                </a:solidFill>
              </a:rPr>
              <a:t>Returns TRUE if at least </a:t>
            </a:r>
            <a:r>
              <a:rPr b="1" lang="vi" sz="1800">
                <a:solidFill>
                  <a:srgbClr val="434343"/>
                </a:solidFill>
              </a:rPr>
              <a:t>one</a:t>
            </a:r>
            <a:r>
              <a:rPr lang="vi" sz="1800">
                <a:solidFill>
                  <a:srgbClr val="434343"/>
                </a:solidFill>
              </a:rPr>
              <a:t> operand is TRUE. </a:t>
            </a:r>
            <a:endParaRPr sz="1800">
              <a:solidFill>
                <a:srgbClr val="434343"/>
              </a:solidFill>
            </a:endParaRPr>
          </a:p>
          <a:p>
            <a:pPr indent="-342900" lvl="0" marL="457200" rtl="0" algn="l">
              <a:spcBef>
                <a:spcPts val="0"/>
              </a:spcBef>
              <a:spcAft>
                <a:spcPts val="0"/>
              </a:spcAft>
              <a:buClr>
                <a:srgbClr val="434343"/>
              </a:buClr>
              <a:buSzPts val="1800"/>
              <a:buChar char="●"/>
            </a:pPr>
            <a:r>
              <a:rPr lang="vi" sz="1800">
                <a:solidFill>
                  <a:srgbClr val="434343"/>
                </a:solidFill>
              </a:rPr>
              <a:t>The single | is used for element-wise operations, while || is used for the first element of each vector only.</a:t>
            </a:r>
            <a:endParaRPr sz="1800">
              <a:solidFill>
                <a:srgbClr val="434343"/>
              </a:solidFill>
            </a:endParaRPr>
          </a:p>
        </p:txBody>
      </p:sp>
      <p:sp>
        <p:nvSpPr>
          <p:cNvPr id="289" name="Google Shape;289;p39"/>
          <p:cNvSpPr txBox="1"/>
          <p:nvPr/>
        </p:nvSpPr>
        <p:spPr>
          <a:xfrm>
            <a:off x="609600" y="2286000"/>
            <a:ext cx="7611000" cy="27243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Example</a:t>
            </a:r>
            <a:endParaRPr b="1" sz="1500">
              <a:solidFill>
                <a:srgbClr val="0000FF"/>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vi" sz="1500">
                <a:solidFill>
                  <a:srgbClr val="434343"/>
                </a:solidFill>
                <a:highlight>
                  <a:srgbClr val="FFFFFF"/>
                </a:highlight>
                <a:latin typeface="Courier New"/>
                <a:ea typeface="Courier New"/>
                <a:cs typeface="Courier New"/>
                <a:sym typeface="Courier New"/>
              </a:rPr>
              <a:t>&gt; 5 == 3 | 5 == 5</a:t>
            </a:r>
            <a:endParaRPr b="1" sz="1500">
              <a:solidFill>
                <a:srgbClr val="434343"/>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vi" sz="1500">
                <a:solidFill>
                  <a:srgbClr val="434343"/>
                </a:solidFill>
                <a:highlight>
                  <a:srgbClr val="FFFFFF"/>
                </a:highlight>
                <a:latin typeface="Courier New"/>
                <a:ea typeface="Courier New"/>
                <a:cs typeface="Courier New"/>
                <a:sym typeface="Courier New"/>
              </a:rPr>
              <a:t>[1] TRUE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Element-wise OR</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c(TRUE, FALSE, TRUE) | c(FALSE, TRUE, FALSE)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 Result: TRUE TRUE TRUE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First element OR</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(TRUE || FALSE)  # Result: TRUE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(FALSE || FALSE) # Result: FALSE</a:t>
            </a:r>
            <a:endParaRPr b="1" sz="1500">
              <a:solidFill>
                <a:srgbClr val="434343"/>
              </a:solidFill>
              <a:highlight>
                <a:srgbClr val="FFFFFF"/>
              </a:highlight>
              <a:latin typeface="Courier New"/>
              <a:ea typeface="Courier New"/>
              <a:cs typeface="Courier New"/>
              <a:sym typeface="Courier New"/>
            </a:endParaRPr>
          </a:p>
        </p:txBody>
      </p:sp>
      <p:sp>
        <p:nvSpPr>
          <p:cNvPr id="290" name="Google Shape;290;p39"/>
          <p:cNvSpPr txBox="1"/>
          <p:nvPr/>
        </p:nvSpPr>
        <p:spPr>
          <a:xfrm>
            <a:off x="153375" y="478425"/>
            <a:ext cx="23829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Logical Operators</a:t>
            </a:r>
            <a:endParaRPr b="1" sz="1800">
              <a:solidFill>
                <a:schemeClr val="dk2"/>
              </a:solidFill>
            </a:endParaRPr>
          </a:p>
        </p:txBody>
      </p:sp>
      <p:sp>
        <p:nvSpPr>
          <p:cNvPr id="291" name="Google Shape;291;p39"/>
          <p:cNvSpPr txBox="1"/>
          <p:nvPr/>
        </p:nvSpPr>
        <p:spPr>
          <a:xfrm>
            <a:off x="285025" y="907350"/>
            <a:ext cx="1904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600">
                <a:solidFill>
                  <a:srgbClr val="434343"/>
                </a:solidFill>
              </a:rPr>
              <a:t>OR ( | and || )</a:t>
            </a:r>
            <a:endParaRPr sz="1600">
              <a:solidFill>
                <a:srgbClr val="434343"/>
              </a:solidFill>
            </a:endParaRPr>
          </a:p>
        </p:txBody>
      </p:sp>
      <p:sp>
        <p:nvSpPr>
          <p:cNvPr id="292" name="Google Shape;292;p39"/>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Operators in R</a:t>
            </a:r>
            <a:endParaRPr b="1" sz="2400"/>
          </a:p>
        </p:txBody>
      </p:sp>
      <p:sp>
        <p:nvSpPr>
          <p:cNvPr id="293" name="Google Shape;293;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0"/>
          <p:cNvSpPr txBox="1"/>
          <p:nvPr/>
        </p:nvSpPr>
        <p:spPr>
          <a:xfrm>
            <a:off x="759075" y="2534850"/>
            <a:ext cx="3000000" cy="8772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Example</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!TRUE  # Result: FALSE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!FALSE # Result: TRUE</a:t>
            </a:r>
            <a:endParaRPr b="1" sz="1500">
              <a:solidFill>
                <a:srgbClr val="434343"/>
              </a:solidFill>
              <a:highlight>
                <a:srgbClr val="FFFFFF"/>
              </a:highlight>
              <a:latin typeface="Courier New"/>
              <a:ea typeface="Courier New"/>
              <a:cs typeface="Courier New"/>
              <a:sym typeface="Courier New"/>
            </a:endParaRPr>
          </a:p>
        </p:txBody>
      </p:sp>
      <p:sp>
        <p:nvSpPr>
          <p:cNvPr id="299" name="Google Shape;299;p40"/>
          <p:cNvSpPr txBox="1"/>
          <p:nvPr/>
        </p:nvSpPr>
        <p:spPr>
          <a:xfrm>
            <a:off x="619625" y="1192300"/>
            <a:ext cx="67068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600">
                <a:solidFill>
                  <a:srgbClr val="434343"/>
                </a:solidFill>
              </a:rPr>
              <a:t>NOT (!)</a:t>
            </a:r>
            <a:endParaRPr b="1" sz="1600">
              <a:solidFill>
                <a:srgbClr val="434343"/>
              </a:solidFill>
            </a:endParaRPr>
          </a:p>
          <a:p>
            <a:pPr indent="0" lvl="0" marL="0" rtl="0" algn="l">
              <a:spcBef>
                <a:spcPts val="0"/>
              </a:spcBef>
              <a:spcAft>
                <a:spcPts val="0"/>
              </a:spcAft>
              <a:buNone/>
            </a:pPr>
            <a:r>
              <a:t/>
            </a:r>
            <a:endParaRPr sz="1800">
              <a:solidFill>
                <a:srgbClr val="434343"/>
              </a:solidFill>
            </a:endParaRPr>
          </a:p>
          <a:p>
            <a:pPr indent="0" lvl="0" marL="0" rtl="0" algn="l">
              <a:spcBef>
                <a:spcPts val="0"/>
              </a:spcBef>
              <a:spcAft>
                <a:spcPts val="0"/>
              </a:spcAft>
              <a:buNone/>
            </a:pPr>
            <a:r>
              <a:rPr lang="vi" sz="1800">
                <a:solidFill>
                  <a:srgbClr val="434343"/>
                </a:solidFill>
              </a:rPr>
              <a:t>→ Returns the opposite logical value of the operand.</a:t>
            </a:r>
            <a:endParaRPr sz="1800">
              <a:solidFill>
                <a:srgbClr val="434343"/>
              </a:solidFill>
            </a:endParaRPr>
          </a:p>
        </p:txBody>
      </p:sp>
      <p:sp>
        <p:nvSpPr>
          <p:cNvPr id="300" name="Google Shape;300;p40"/>
          <p:cNvSpPr txBox="1"/>
          <p:nvPr/>
        </p:nvSpPr>
        <p:spPr>
          <a:xfrm>
            <a:off x="77175" y="554625"/>
            <a:ext cx="4687800" cy="6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Logical Operators</a:t>
            </a:r>
            <a:endParaRPr b="1" sz="1800">
              <a:solidFill>
                <a:schemeClr val="dk2"/>
              </a:solidFill>
            </a:endParaRPr>
          </a:p>
        </p:txBody>
      </p:sp>
      <p:sp>
        <p:nvSpPr>
          <p:cNvPr id="301" name="Google Shape;301;p40"/>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Operator in R</a:t>
            </a:r>
            <a:endParaRPr b="1" sz="2400"/>
          </a:p>
        </p:txBody>
      </p:sp>
      <p:sp>
        <p:nvSpPr>
          <p:cNvPr id="302" name="Google Shape;302;p40"/>
          <p:cNvSpPr txBox="1"/>
          <p:nvPr/>
        </p:nvSpPr>
        <p:spPr>
          <a:xfrm>
            <a:off x="531600" y="4089750"/>
            <a:ext cx="8080800" cy="738900"/>
          </a:xfrm>
          <a:prstGeom prst="rect">
            <a:avLst/>
          </a:prstGeom>
          <a:solidFill>
            <a:srgbClr val="FFF2CC"/>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800"/>
              <a:t>Logical operators are essential for combining multiple conditions in R, enabling powerful data manipulation and control flow operations.</a:t>
            </a:r>
            <a:endParaRPr sz="1800"/>
          </a:p>
        </p:txBody>
      </p:sp>
      <p:sp>
        <p:nvSpPr>
          <p:cNvPr id="303" name="Google Shape;303;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1"/>
          <p:cNvSpPr txBox="1"/>
          <p:nvPr/>
        </p:nvSpPr>
        <p:spPr>
          <a:xfrm>
            <a:off x="77175" y="554625"/>
            <a:ext cx="4687800" cy="69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Classwork 3: Logical operators</a:t>
            </a:r>
            <a:endParaRPr b="1" sz="1800">
              <a:solidFill>
                <a:schemeClr val="dk2"/>
              </a:solidFill>
            </a:endParaRPr>
          </a:p>
        </p:txBody>
      </p:sp>
      <p:sp>
        <p:nvSpPr>
          <p:cNvPr id="309" name="Google Shape;309;p41"/>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Operator in R</a:t>
            </a:r>
            <a:endParaRPr b="1" sz="2400"/>
          </a:p>
        </p:txBody>
      </p:sp>
      <p:pic>
        <p:nvPicPr>
          <p:cNvPr id="310" name="Google Shape;310;p41"/>
          <p:cNvPicPr preferRelativeResize="0"/>
          <p:nvPr/>
        </p:nvPicPr>
        <p:blipFill>
          <a:blip r:embed="rId3">
            <a:alphaModFix/>
          </a:blip>
          <a:stretch>
            <a:fillRect/>
          </a:stretch>
        </p:blipFill>
        <p:spPr>
          <a:xfrm>
            <a:off x="733050" y="2871150"/>
            <a:ext cx="2571750" cy="1266825"/>
          </a:xfrm>
          <a:prstGeom prst="rect">
            <a:avLst/>
          </a:prstGeom>
          <a:noFill/>
          <a:ln>
            <a:noFill/>
          </a:ln>
        </p:spPr>
      </p:pic>
      <p:pic>
        <p:nvPicPr>
          <p:cNvPr id="311" name="Google Shape;311;p41"/>
          <p:cNvPicPr preferRelativeResize="0"/>
          <p:nvPr/>
        </p:nvPicPr>
        <p:blipFill>
          <a:blip r:embed="rId4">
            <a:alphaModFix/>
          </a:blip>
          <a:stretch>
            <a:fillRect/>
          </a:stretch>
        </p:blipFill>
        <p:spPr>
          <a:xfrm>
            <a:off x="5115650" y="3109288"/>
            <a:ext cx="2333625" cy="790575"/>
          </a:xfrm>
          <a:prstGeom prst="rect">
            <a:avLst/>
          </a:prstGeom>
          <a:noFill/>
          <a:ln>
            <a:noFill/>
          </a:ln>
        </p:spPr>
      </p:pic>
      <p:cxnSp>
        <p:nvCxnSpPr>
          <p:cNvPr id="312" name="Google Shape;312;p41"/>
          <p:cNvCxnSpPr>
            <a:stCxn id="310" idx="3"/>
            <a:endCxn id="311" idx="1"/>
          </p:cNvCxnSpPr>
          <p:nvPr/>
        </p:nvCxnSpPr>
        <p:spPr>
          <a:xfrm>
            <a:off x="3304800" y="3504563"/>
            <a:ext cx="1810800" cy="0"/>
          </a:xfrm>
          <a:prstGeom prst="straightConnector1">
            <a:avLst/>
          </a:prstGeom>
          <a:noFill/>
          <a:ln cap="flat" cmpd="sng" w="28575">
            <a:solidFill>
              <a:schemeClr val="dk2"/>
            </a:solidFill>
            <a:prstDash val="solid"/>
            <a:round/>
            <a:headEnd len="med" w="med" type="none"/>
            <a:tailEnd len="med" w="med" type="triangle"/>
          </a:ln>
        </p:spPr>
      </p:cxnSp>
      <p:sp>
        <p:nvSpPr>
          <p:cNvPr id="313" name="Google Shape;313;p41"/>
          <p:cNvSpPr txBox="1"/>
          <p:nvPr/>
        </p:nvSpPr>
        <p:spPr>
          <a:xfrm>
            <a:off x="153375" y="1488525"/>
            <a:ext cx="6182400" cy="116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800">
                <a:solidFill>
                  <a:schemeClr val="dk2"/>
                </a:solidFill>
              </a:rPr>
              <a:t>Filter this table</a:t>
            </a:r>
            <a:endParaRPr sz="1800">
              <a:solidFill>
                <a:schemeClr val="dk2"/>
              </a:solidFill>
            </a:endParaRPr>
          </a:p>
          <a:p>
            <a:pPr indent="-342900" lvl="0" marL="457200" rtl="0" algn="l">
              <a:spcBef>
                <a:spcPts val="0"/>
              </a:spcBef>
              <a:spcAft>
                <a:spcPts val="0"/>
              </a:spcAft>
              <a:buClr>
                <a:schemeClr val="dk2"/>
              </a:buClr>
              <a:buSzPts val="1800"/>
              <a:buChar char="-"/>
            </a:pPr>
            <a:r>
              <a:rPr lang="vi" sz="1800">
                <a:solidFill>
                  <a:schemeClr val="dk2"/>
                </a:solidFill>
              </a:rPr>
              <a:t>Age &gt; 30</a:t>
            </a:r>
            <a:endParaRPr sz="1800">
              <a:solidFill>
                <a:schemeClr val="dk2"/>
              </a:solidFill>
            </a:endParaRPr>
          </a:p>
          <a:p>
            <a:pPr indent="-342900" lvl="0" marL="457200" rtl="0" algn="l">
              <a:spcBef>
                <a:spcPts val="0"/>
              </a:spcBef>
              <a:spcAft>
                <a:spcPts val="0"/>
              </a:spcAft>
              <a:buClr>
                <a:schemeClr val="dk2"/>
              </a:buClr>
              <a:buSzPts val="1800"/>
              <a:buChar char="-"/>
            </a:pPr>
            <a:r>
              <a:rPr lang="vi" sz="1800">
                <a:solidFill>
                  <a:schemeClr val="dk2"/>
                </a:solidFill>
              </a:rPr>
              <a:t>Income greater than 50000$</a:t>
            </a:r>
            <a:endParaRPr sz="1800">
              <a:solidFill>
                <a:schemeClr val="dk2"/>
              </a:solidFill>
            </a:endParaRPr>
          </a:p>
        </p:txBody>
      </p:sp>
      <p:sp>
        <p:nvSpPr>
          <p:cNvPr id="314" name="Google Shape;314;p41"/>
          <p:cNvSpPr txBox="1"/>
          <p:nvPr/>
        </p:nvSpPr>
        <p:spPr>
          <a:xfrm>
            <a:off x="129550" y="919875"/>
            <a:ext cx="789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u="sng">
                <a:solidFill>
                  <a:schemeClr val="hlink"/>
                </a:solidFill>
                <a:hlinkClick r:id="rId5"/>
              </a:rPr>
              <a:t>https://colab.research.google.com/drive/1eyfgpWcLOe_8NNqac9B20I0eO-C0qdq-?usp=sharing</a:t>
            </a:r>
            <a:r>
              <a:rPr lang="vi"/>
              <a:t> </a:t>
            </a:r>
            <a:endParaRPr/>
          </a:p>
        </p:txBody>
      </p:sp>
      <p:sp>
        <p:nvSpPr>
          <p:cNvPr id="315" name="Google Shape;315;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nvSpPr>
        <p:spPr>
          <a:xfrm>
            <a:off x="14500" y="54900"/>
            <a:ext cx="2358000" cy="5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2400">
                <a:solidFill>
                  <a:schemeClr val="dk1"/>
                </a:solidFill>
              </a:rPr>
              <a:t>Overview</a:t>
            </a:r>
            <a:endParaRPr b="1" sz="2400">
              <a:solidFill>
                <a:schemeClr val="dk1"/>
              </a:solidFill>
            </a:endParaRPr>
          </a:p>
        </p:txBody>
      </p:sp>
      <p:sp>
        <p:nvSpPr>
          <p:cNvPr id="70" name="Google Shape;70;p15"/>
          <p:cNvSpPr txBox="1"/>
          <p:nvPr/>
        </p:nvSpPr>
        <p:spPr>
          <a:xfrm>
            <a:off x="362775" y="927550"/>
            <a:ext cx="8149200" cy="1644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b="1" lang="vi" sz="1800">
                <a:solidFill>
                  <a:schemeClr val="dk2"/>
                </a:solidFill>
              </a:rPr>
              <a:t>What is R?</a:t>
            </a:r>
            <a:endParaRPr b="1"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vi" sz="1800">
                <a:solidFill>
                  <a:schemeClr val="dk2"/>
                </a:solidFill>
              </a:rPr>
              <a:t>A Programming/Statistical Language</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vi" sz="1800">
                <a:solidFill>
                  <a:schemeClr val="dk2"/>
                </a:solidFill>
              </a:rPr>
              <a:t>A powerful language for statistical computing and data analysis.</a:t>
            </a:r>
            <a:endParaRPr sz="1800">
              <a:solidFill>
                <a:schemeClr val="dk2"/>
              </a:solidFill>
            </a:endParaRPr>
          </a:p>
          <a:p>
            <a:pPr indent="-342900" lvl="0" marL="457200" rtl="0" algn="l">
              <a:lnSpc>
                <a:spcPct val="150000"/>
              </a:lnSpc>
              <a:spcBef>
                <a:spcPts val="0"/>
              </a:spcBef>
              <a:spcAft>
                <a:spcPts val="0"/>
              </a:spcAft>
              <a:buClr>
                <a:schemeClr val="dk2"/>
              </a:buClr>
              <a:buSzPts val="1800"/>
              <a:buChar char="●"/>
            </a:pPr>
            <a:r>
              <a:rPr lang="vi" sz="1800">
                <a:solidFill>
                  <a:schemeClr val="dk2"/>
                </a:solidFill>
              </a:rPr>
              <a:t>Widely used in bioinformatics and life sciences.</a:t>
            </a:r>
            <a:endParaRPr sz="1800">
              <a:solidFill>
                <a:schemeClr val="dk2"/>
              </a:solidFill>
            </a:endParaRPr>
          </a:p>
          <a:p>
            <a:pPr indent="0" lvl="0" marL="0" rtl="0" algn="l">
              <a:lnSpc>
                <a:spcPct val="150000"/>
              </a:lnSpc>
              <a:spcBef>
                <a:spcPts val="0"/>
              </a:spcBef>
              <a:spcAft>
                <a:spcPts val="0"/>
              </a:spcAft>
              <a:buNone/>
            </a:pPr>
            <a:r>
              <a:t/>
            </a:r>
            <a:endParaRPr sz="1800">
              <a:solidFill>
                <a:schemeClr val="dk2"/>
              </a:solidFill>
            </a:endParaRPr>
          </a:p>
        </p:txBody>
      </p:sp>
      <p:pic>
        <p:nvPicPr>
          <p:cNvPr id="71" name="Google Shape;71;p15"/>
          <p:cNvPicPr preferRelativeResize="0"/>
          <p:nvPr/>
        </p:nvPicPr>
        <p:blipFill>
          <a:blip r:embed="rId3">
            <a:alphaModFix/>
          </a:blip>
          <a:stretch>
            <a:fillRect/>
          </a:stretch>
        </p:blipFill>
        <p:spPr>
          <a:xfrm>
            <a:off x="5938122" y="2571850"/>
            <a:ext cx="2211074" cy="1713274"/>
          </a:xfrm>
          <a:prstGeom prst="rect">
            <a:avLst/>
          </a:prstGeom>
          <a:noFill/>
          <a:ln>
            <a:noFill/>
          </a:ln>
        </p:spPr>
      </p:pic>
      <p:sp>
        <p:nvSpPr>
          <p:cNvPr id="72" name="Google Shape;72;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2"/>
          <p:cNvSpPr txBox="1"/>
          <p:nvPr/>
        </p:nvSpPr>
        <p:spPr>
          <a:xfrm>
            <a:off x="36700" y="75075"/>
            <a:ext cx="3567600" cy="6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2400">
                <a:solidFill>
                  <a:schemeClr val="dk1"/>
                </a:solidFill>
              </a:rPr>
              <a:t>Assignment Operators</a:t>
            </a:r>
            <a:endParaRPr b="1" sz="2400">
              <a:solidFill>
                <a:schemeClr val="dk1"/>
              </a:solidFill>
            </a:endParaRPr>
          </a:p>
        </p:txBody>
      </p:sp>
      <p:sp>
        <p:nvSpPr>
          <p:cNvPr id="321" name="Google Shape;321;p42"/>
          <p:cNvSpPr txBox="1"/>
          <p:nvPr/>
        </p:nvSpPr>
        <p:spPr>
          <a:xfrm>
            <a:off x="472900" y="1224675"/>
            <a:ext cx="8468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800">
                <a:solidFill>
                  <a:srgbClr val="434343"/>
                </a:solidFill>
              </a:rPr>
              <a:t>Purpose: Assignment operators are used to assign values to variables in R.</a:t>
            </a:r>
            <a:endParaRPr sz="1800">
              <a:solidFill>
                <a:srgbClr val="434343"/>
              </a:solidFill>
            </a:endParaRPr>
          </a:p>
        </p:txBody>
      </p:sp>
      <p:sp>
        <p:nvSpPr>
          <p:cNvPr id="322" name="Google Shape;322;p42"/>
          <p:cNvSpPr txBox="1"/>
          <p:nvPr/>
        </p:nvSpPr>
        <p:spPr>
          <a:xfrm>
            <a:off x="304800" y="6858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Assignment (&lt;- or =)</a:t>
            </a:r>
            <a:endParaRPr b="1" sz="1800">
              <a:solidFill>
                <a:srgbClr val="434343"/>
              </a:solidFill>
            </a:endParaRPr>
          </a:p>
        </p:txBody>
      </p:sp>
      <p:sp>
        <p:nvSpPr>
          <p:cNvPr id="323" name="Google Shape;323;p42"/>
          <p:cNvSpPr txBox="1"/>
          <p:nvPr/>
        </p:nvSpPr>
        <p:spPr>
          <a:xfrm>
            <a:off x="549100" y="4175750"/>
            <a:ext cx="7398300" cy="84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800">
                <a:solidFill>
                  <a:schemeClr val="dk2"/>
                </a:solidFill>
              </a:rPr>
              <a:t>Assignment operators are fundamental in R, enabling you to store and manipulate data efficiently.</a:t>
            </a:r>
            <a:endParaRPr sz="1800">
              <a:solidFill>
                <a:schemeClr val="dk2"/>
              </a:solidFill>
            </a:endParaRPr>
          </a:p>
        </p:txBody>
      </p:sp>
      <p:sp>
        <p:nvSpPr>
          <p:cNvPr id="324" name="Google Shape;324;p42"/>
          <p:cNvSpPr txBox="1"/>
          <p:nvPr/>
        </p:nvSpPr>
        <p:spPr>
          <a:xfrm>
            <a:off x="4861625" y="2034075"/>
            <a:ext cx="3567600" cy="1489800"/>
          </a:xfrm>
          <a:prstGeom prst="rect">
            <a:avLst/>
          </a:prstGeom>
          <a:solidFill>
            <a:srgbClr val="FFF2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Example</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Assign values to variables</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name &lt;- "Duy"</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friend = "Minh"</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"Loi" -&gt; teacher</a:t>
            </a:r>
            <a:endParaRPr sz="1800">
              <a:solidFill>
                <a:schemeClr val="dk2"/>
              </a:solidFill>
            </a:endParaRPr>
          </a:p>
        </p:txBody>
      </p:sp>
      <p:pic>
        <p:nvPicPr>
          <p:cNvPr id="325" name="Google Shape;325;p42"/>
          <p:cNvPicPr preferRelativeResize="0"/>
          <p:nvPr/>
        </p:nvPicPr>
        <p:blipFill rotWithShape="1">
          <a:blip r:embed="rId3">
            <a:alphaModFix/>
          </a:blip>
          <a:srcRect b="23452" l="0" r="0" t="19541"/>
          <a:stretch/>
        </p:blipFill>
        <p:spPr>
          <a:xfrm>
            <a:off x="320499" y="1610176"/>
            <a:ext cx="4497725" cy="2368899"/>
          </a:xfrm>
          <a:prstGeom prst="rect">
            <a:avLst/>
          </a:prstGeom>
          <a:noFill/>
          <a:ln>
            <a:noFill/>
          </a:ln>
        </p:spPr>
      </p:pic>
      <p:sp>
        <p:nvSpPr>
          <p:cNvPr id="326" name="Google Shape;326;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3"/>
          <p:cNvSpPr txBox="1"/>
          <p:nvPr/>
        </p:nvSpPr>
        <p:spPr>
          <a:xfrm>
            <a:off x="623950" y="984875"/>
            <a:ext cx="6372300" cy="3549600"/>
          </a:xfrm>
          <a:prstGeom prst="rect">
            <a:avLst/>
          </a:prstGeom>
          <a:solidFill>
            <a:srgbClr val="FFF2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Assign a value for x</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666666"/>
                </a:solidFill>
                <a:highlight>
                  <a:srgbClr val="FFFFFF"/>
                </a:highlight>
                <a:latin typeface="Courier New"/>
                <a:ea typeface="Courier New"/>
                <a:cs typeface="Courier New"/>
                <a:sym typeface="Courier New"/>
              </a:rPr>
              <a:t>&gt; x &lt;- -5</a:t>
            </a:r>
            <a:endParaRPr b="1" sz="1500">
              <a:solidFill>
                <a:srgbClr val="666666"/>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666666"/>
                </a:solidFill>
                <a:highlight>
                  <a:srgbClr val="FFFFFF"/>
                </a:highlight>
                <a:latin typeface="Courier New"/>
                <a:ea typeface="Courier New"/>
                <a:cs typeface="Courier New"/>
                <a:sym typeface="Courier New"/>
              </a:rPr>
              <a:t>&gt; x</a:t>
            </a:r>
            <a:endParaRPr b="1" sz="1500">
              <a:solidFill>
                <a:srgbClr val="666666"/>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202122"/>
                </a:solidFill>
                <a:highlight>
                  <a:srgbClr val="FFFFFF"/>
                </a:highlight>
                <a:latin typeface="Courier New"/>
                <a:ea typeface="Courier New"/>
                <a:cs typeface="Courier New"/>
                <a:sym typeface="Courier New"/>
              </a:rPr>
              <a:t>[1] -5</a:t>
            </a:r>
            <a:endParaRPr b="1" sz="1500">
              <a:solidFill>
                <a:srgbClr val="202122"/>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666666"/>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Assign another value for x</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666666"/>
                </a:solidFill>
                <a:highlight>
                  <a:srgbClr val="FFFFFF"/>
                </a:highlight>
                <a:latin typeface="Courier New"/>
                <a:ea typeface="Courier New"/>
                <a:cs typeface="Courier New"/>
                <a:sym typeface="Courier New"/>
              </a:rPr>
              <a:t>&gt; x = x + 1 # this overwrites the previous value of x</a:t>
            </a:r>
            <a:endParaRPr b="1" sz="1500">
              <a:solidFill>
                <a:srgbClr val="666666"/>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666666"/>
                </a:solidFill>
                <a:highlight>
                  <a:srgbClr val="FFFFFF"/>
                </a:highlight>
                <a:latin typeface="Courier New"/>
                <a:ea typeface="Courier New"/>
                <a:cs typeface="Courier New"/>
                <a:sym typeface="Courier New"/>
              </a:rPr>
              <a:t>&gt; x</a:t>
            </a:r>
            <a:endParaRPr b="1" sz="1500">
              <a:solidFill>
                <a:srgbClr val="666666"/>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[1] -4</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666666"/>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Doing math with x and assign to y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666666"/>
                </a:solidFill>
                <a:highlight>
                  <a:srgbClr val="FFFFFF"/>
                </a:highlight>
                <a:latin typeface="Courier New"/>
                <a:ea typeface="Courier New"/>
                <a:cs typeface="Courier New"/>
                <a:sym typeface="Courier New"/>
              </a:rPr>
              <a:t>&gt; mynumber = 45.2</a:t>
            </a:r>
            <a:endParaRPr b="1" sz="1500">
              <a:solidFill>
                <a:srgbClr val="666666"/>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666666"/>
                </a:solidFill>
                <a:highlight>
                  <a:srgbClr val="FFFFFF"/>
                </a:highlight>
                <a:latin typeface="Courier New"/>
                <a:ea typeface="Courier New"/>
                <a:cs typeface="Courier New"/>
                <a:sym typeface="Courier New"/>
              </a:rPr>
              <a:t>&gt; y &lt;- mynumber*x</a:t>
            </a:r>
            <a:endParaRPr b="1" sz="1500">
              <a:solidFill>
                <a:srgbClr val="666666"/>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666666"/>
                </a:solidFill>
                <a:highlight>
                  <a:srgbClr val="FFFFFF"/>
                </a:highlight>
                <a:latin typeface="Courier New"/>
                <a:ea typeface="Courier New"/>
                <a:cs typeface="Courier New"/>
                <a:sym typeface="Courier New"/>
              </a:rPr>
              <a:t>&gt; y</a:t>
            </a:r>
            <a:endParaRPr b="1" sz="1500">
              <a:solidFill>
                <a:srgbClr val="666666"/>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202122"/>
                </a:solidFill>
                <a:highlight>
                  <a:srgbClr val="FFFFFF"/>
                </a:highlight>
                <a:latin typeface="Courier New"/>
                <a:ea typeface="Courier New"/>
                <a:cs typeface="Courier New"/>
                <a:sym typeface="Courier New"/>
              </a:rPr>
              <a:t>[1] -180.8</a:t>
            </a:r>
            <a:endParaRPr b="1" sz="1500">
              <a:solidFill>
                <a:srgbClr val="202122"/>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666666"/>
              </a:solidFill>
              <a:highlight>
                <a:srgbClr val="FFFFFF"/>
              </a:highlight>
              <a:latin typeface="Courier New"/>
              <a:ea typeface="Courier New"/>
              <a:cs typeface="Courier New"/>
              <a:sym typeface="Courier New"/>
            </a:endParaRPr>
          </a:p>
        </p:txBody>
      </p:sp>
      <p:sp>
        <p:nvSpPr>
          <p:cNvPr id="332" name="Google Shape;332;p43"/>
          <p:cNvSpPr txBox="1"/>
          <p:nvPr/>
        </p:nvSpPr>
        <p:spPr>
          <a:xfrm>
            <a:off x="36700" y="75075"/>
            <a:ext cx="3567600" cy="6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2400">
                <a:solidFill>
                  <a:schemeClr val="dk1"/>
                </a:solidFill>
              </a:rPr>
              <a:t>Assignment Operators</a:t>
            </a:r>
            <a:endParaRPr b="1" sz="2400">
              <a:solidFill>
                <a:schemeClr val="dk1"/>
              </a:solidFill>
            </a:endParaRPr>
          </a:p>
        </p:txBody>
      </p:sp>
      <p:sp>
        <p:nvSpPr>
          <p:cNvPr id="333" name="Google Shape;333;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4"/>
          <p:cNvSpPr txBox="1"/>
          <p:nvPr/>
        </p:nvSpPr>
        <p:spPr>
          <a:xfrm>
            <a:off x="36700" y="75075"/>
            <a:ext cx="3567600" cy="6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2400">
                <a:solidFill>
                  <a:schemeClr val="dk1"/>
                </a:solidFill>
              </a:rPr>
              <a:t>Assignment Operators</a:t>
            </a:r>
            <a:endParaRPr b="1" sz="2400">
              <a:solidFill>
                <a:schemeClr val="dk1"/>
              </a:solidFill>
            </a:endParaRPr>
          </a:p>
        </p:txBody>
      </p:sp>
      <p:sp>
        <p:nvSpPr>
          <p:cNvPr id="339" name="Google Shape;339;p44"/>
          <p:cNvSpPr txBox="1"/>
          <p:nvPr/>
        </p:nvSpPr>
        <p:spPr>
          <a:xfrm>
            <a:off x="323900" y="728600"/>
            <a:ext cx="6581700" cy="61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Classwork 4: Assignment Operator</a:t>
            </a:r>
            <a:endParaRPr b="1" sz="1800">
              <a:solidFill>
                <a:schemeClr val="dk2"/>
              </a:solidFill>
            </a:endParaRPr>
          </a:p>
        </p:txBody>
      </p:sp>
      <p:sp>
        <p:nvSpPr>
          <p:cNvPr id="340" name="Google Shape;340;p44"/>
          <p:cNvSpPr txBox="1"/>
          <p:nvPr/>
        </p:nvSpPr>
        <p:spPr>
          <a:xfrm>
            <a:off x="348300" y="1220925"/>
            <a:ext cx="844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u="sng">
                <a:solidFill>
                  <a:schemeClr val="hlink"/>
                </a:solidFill>
                <a:hlinkClick r:id="rId3"/>
              </a:rPr>
              <a:t>https://colab.research.google.com/drive/1eyfgpWcLOe_8NNqac9B20I0eO-C0qdq-?usp=sharing</a:t>
            </a:r>
            <a:r>
              <a:rPr lang="vi"/>
              <a:t> </a:t>
            </a:r>
            <a:endParaRPr/>
          </a:p>
        </p:txBody>
      </p:sp>
      <p:sp>
        <p:nvSpPr>
          <p:cNvPr id="341" name="Google Shape;341;p44"/>
          <p:cNvSpPr txBox="1"/>
          <p:nvPr/>
        </p:nvSpPr>
        <p:spPr>
          <a:xfrm>
            <a:off x="442025" y="2643675"/>
            <a:ext cx="3567600" cy="1489800"/>
          </a:xfrm>
          <a:prstGeom prst="rect">
            <a:avLst/>
          </a:prstGeom>
          <a:solidFill>
            <a:srgbClr val="FFF2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Example</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Assign values to variables</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name &lt;- "Duy"</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friend = "Minh"</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"Loi" -&gt; teacher</a:t>
            </a:r>
            <a:endParaRPr sz="1800">
              <a:solidFill>
                <a:schemeClr val="dk2"/>
              </a:solidFill>
            </a:endParaRPr>
          </a:p>
        </p:txBody>
      </p:sp>
      <p:sp>
        <p:nvSpPr>
          <p:cNvPr id="342" name="Google Shape;342;p44"/>
          <p:cNvSpPr txBox="1"/>
          <p:nvPr/>
        </p:nvSpPr>
        <p:spPr>
          <a:xfrm>
            <a:off x="336850" y="2034075"/>
            <a:ext cx="5985600" cy="4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800">
                <a:solidFill>
                  <a:schemeClr val="dk2"/>
                </a:solidFill>
              </a:rPr>
              <a:t>Make a sentence using these variables</a:t>
            </a:r>
            <a:endParaRPr sz="1800">
              <a:solidFill>
                <a:schemeClr val="dk2"/>
              </a:solidFill>
            </a:endParaRPr>
          </a:p>
        </p:txBody>
      </p:sp>
      <p:sp>
        <p:nvSpPr>
          <p:cNvPr id="343" name="Google Shape;343;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nvSpPr>
        <p:spPr>
          <a:xfrm>
            <a:off x="171275" y="563700"/>
            <a:ext cx="5034900" cy="5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Some special values (Inf, NaN, NA, NULL)</a:t>
            </a:r>
            <a:endParaRPr b="1" sz="1800">
              <a:solidFill>
                <a:schemeClr val="dk2"/>
              </a:solidFill>
            </a:endParaRPr>
          </a:p>
          <a:p>
            <a:pPr indent="0" lvl="0" marL="0" rtl="0" algn="l">
              <a:spcBef>
                <a:spcPts val="0"/>
              </a:spcBef>
              <a:spcAft>
                <a:spcPts val="0"/>
              </a:spcAft>
              <a:buClr>
                <a:schemeClr val="dk1"/>
              </a:buClr>
              <a:buSzPts val="1100"/>
              <a:buFont typeface="Arial"/>
              <a:buNone/>
            </a:pPr>
            <a:r>
              <a:t/>
            </a:r>
            <a:endParaRPr b="1" sz="1800">
              <a:solidFill>
                <a:schemeClr val="dk2"/>
              </a:solidFill>
            </a:endParaRPr>
          </a:p>
          <a:p>
            <a:pPr indent="0" lvl="0" marL="0" rtl="0" algn="l">
              <a:spcBef>
                <a:spcPts val="0"/>
              </a:spcBef>
              <a:spcAft>
                <a:spcPts val="0"/>
              </a:spcAft>
              <a:buNone/>
            </a:pPr>
            <a:r>
              <a:t/>
            </a:r>
            <a:endParaRPr b="1" sz="1800">
              <a:solidFill>
                <a:schemeClr val="dk2"/>
              </a:solidFill>
            </a:endParaRPr>
          </a:p>
        </p:txBody>
      </p:sp>
      <p:sp>
        <p:nvSpPr>
          <p:cNvPr id="349" name="Google Shape;349;p45"/>
          <p:cNvSpPr txBox="1"/>
          <p:nvPr/>
        </p:nvSpPr>
        <p:spPr>
          <a:xfrm>
            <a:off x="304800" y="1143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Inf (Infinity)</a:t>
            </a:r>
            <a:endParaRPr b="1"/>
          </a:p>
        </p:txBody>
      </p:sp>
      <p:sp>
        <p:nvSpPr>
          <p:cNvPr id="350" name="Google Shape;350;p45"/>
          <p:cNvSpPr txBox="1"/>
          <p:nvPr/>
        </p:nvSpPr>
        <p:spPr>
          <a:xfrm>
            <a:off x="304800" y="14478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t>Represents infinity in R.</a:t>
            </a:r>
            <a:endParaRPr/>
          </a:p>
        </p:txBody>
      </p:sp>
      <p:sp>
        <p:nvSpPr>
          <p:cNvPr id="351" name="Google Shape;351;p45"/>
          <p:cNvSpPr txBox="1"/>
          <p:nvPr/>
        </p:nvSpPr>
        <p:spPr>
          <a:xfrm>
            <a:off x="381000" y="1981200"/>
            <a:ext cx="4825200" cy="15699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1 / 0 </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chemeClr val="dk1"/>
                </a:solidFill>
                <a:highlight>
                  <a:srgbClr val="FFFFFF"/>
                </a:highlight>
                <a:latin typeface="Courier New"/>
                <a:ea typeface="Courier New"/>
                <a:cs typeface="Courier New"/>
                <a:sym typeface="Courier New"/>
              </a:rPr>
              <a:t>[1] Inf</a:t>
            </a:r>
            <a:endParaRPr b="1" sz="18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 </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-1 / 0 </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chemeClr val="dk1"/>
                </a:solidFill>
                <a:highlight>
                  <a:srgbClr val="FFFFFF"/>
                </a:highlight>
                <a:latin typeface="Courier New"/>
                <a:ea typeface="Courier New"/>
                <a:cs typeface="Courier New"/>
                <a:sym typeface="Courier New"/>
              </a:rPr>
              <a:t>[1] -Inf</a:t>
            </a:r>
            <a:endParaRPr b="1" sz="1800">
              <a:solidFill>
                <a:schemeClr val="dk1"/>
              </a:solidFill>
              <a:highlight>
                <a:srgbClr val="FFFFFF"/>
              </a:highlight>
              <a:latin typeface="Courier New"/>
              <a:ea typeface="Courier New"/>
              <a:cs typeface="Courier New"/>
              <a:sym typeface="Courier New"/>
            </a:endParaRPr>
          </a:p>
        </p:txBody>
      </p:sp>
      <p:sp>
        <p:nvSpPr>
          <p:cNvPr id="352" name="Google Shape;352;p45"/>
          <p:cNvSpPr txBox="1"/>
          <p:nvPr/>
        </p:nvSpPr>
        <p:spPr>
          <a:xfrm>
            <a:off x="381000" y="3886200"/>
            <a:ext cx="4825200" cy="10158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x &lt;- c(10, Inf, 20) </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sum(x)</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chemeClr val="dk1"/>
                </a:solidFill>
                <a:highlight>
                  <a:srgbClr val="FFFFFF"/>
                </a:highlight>
                <a:latin typeface="Courier New"/>
                <a:ea typeface="Courier New"/>
                <a:cs typeface="Courier New"/>
                <a:sym typeface="Courier New"/>
              </a:rPr>
              <a:t>[1] Inf</a:t>
            </a:r>
            <a:endParaRPr b="1" sz="1800">
              <a:solidFill>
                <a:schemeClr val="dk1"/>
              </a:solidFill>
              <a:highlight>
                <a:srgbClr val="FFFFFF"/>
              </a:highlight>
              <a:latin typeface="Courier New"/>
              <a:ea typeface="Courier New"/>
              <a:cs typeface="Courier New"/>
              <a:sym typeface="Courier New"/>
            </a:endParaRPr>
          </a:p>
        </p:txBody>
      </p:sp>
      <p:sp>
        <p:nvSpPr>
          <p:cNvPr id="353" name="Google Shape;353;p45"/>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Operators in R</a:t>
            </a:r>
            <a:endParaRPr b="1" sz="2400"/>
          </a:p>
        </p:txBody>
      </p:sp>
      <p:sp>
        <p:nvSpPr>
          <p:cNvPr id="354" name="Google Shape;354;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6"/>
          <p:cNvSpPr txBox="1"/>
          <p:nvPr/>
        </p:nvSpPr>
        <p:spPr>
          <a:xfrm>
            <a:off x="228600" y="12192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rgbClr val="188038"/>
                </a:solidFill>
                <a:latin typeface="Roboto Mono"/>
                <a:ea typeface="Roboto Mono"/>
                <a:cs typeface="Roboto Mono"/>
                <a:sym typeface="Roboto Mono"/>
              </a:rPr>
              <a:t>NaN</a:t>
            </a:r>
            <a:r>
              <a:rPr b="1" lang="vi">
                <a:solidFill>
                  <a:schemeClr val="dk1"/>
                </a:solidFill>
              </a:rPr>
              <a:t> (Not a Number)</a:t>
            </a:r>
            <a:endParaRPr b="1"/>
          </a:p>
        </p:txBody>
      </p:sp>
      <p:sp>
        <p:nvSpPr>
          <p:cNvPr id="360" name="Google Shape;360;p46"/>
          <p:cNvSpPr txBox="1"/>
          <p:nvPr/>
        </p:nvSpPr>
        <p:spPr>
          <a:xfrm>
            <a:off x="304800" y="1600200"/>
            <a:ext cx="716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t>Represents undefined or unrepresentable numerical results.</a:t>
            </a:r>
            <a:endParaRPr/>
          </a:p>
        </p:txBody>
      </p:sp>
      <p:sp>
        <p:nvSpPr>
          <p:cNvPr id="361" name="Google Shape;361;p46"/>
          <p:cNvSpPr txBox="1"/>
          <p:nvPr/>
        </p:nvSpPr>
        <p:spPr>
          <a:xfrm>
            <a:off x="304800" y="2057400"/>
            <a:ext cx="3309900" cy="15699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0 / 0 </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chemeClr val="dk1"/>
                </a:solidFill>
                <a:highlight>
                  <a:srgbClr val="FFFFFF"/>
                </a:highlight>
                <a:latin typeface="Courier New"/>
                <a:ea typeface="Courier New"/>
                <a:cs typeface="Courier New"/>
                <a:sym typeface="Courier New"/>
              </a:rPr>
              <a:t>[1] NaN</a:t>
            </a:r>
            <a:endParaRPr b="1" sz="18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chemeClr val="dk1"/>
                </a:solidFill>
                <a:highlight>
                  <a:srgbClr val="FFFFFF"/>
                </a:highlight>
                <a:latin typeface="Courier New"/>
                <a:ea typeface="Courier New"/>
                <a:cs typeface="Courier New"/>
                <a:sym typeface="Courier New"/>
              </a:rPr>
              <a:t> </a:t>
            </a:r>
            <a:endParaRPr b="1" sz="18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sqrt(-1) </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chemeClr val="dk1"/>
                </a:solidFill>
                <a:highlight>
                  <a:srgbClr val="FFFFFF"/>
                </a:highlight>
                <a:latin typeface="Courier New"/>
                <a:ea typeface="Courier New"/>
                <a:cs typeface="Courier New"/>
                <a:sym typeface="Courier New"/>
              </a:rPr>
              <a:t>[1] NaN</a:t>
            </a:r>
            <a:endParaRPr b="1" sz="1800">
              <a:solidFill>
                <a:schemeClr val="dk1"/>
              </a:solidFill>
              <a:highlight>
                <a:srgbClr val="FFFFFF"/>
              </a:highlight>
              <a:latin typeface="Courier New"/>
              <a:ea typeface="Courier New"/>
              <a:cs typeface="Courier New"/>
              <a:sym typeface="Courier New"/>
            </a:endParaRPr>
          </a:p>
        </p:txBody>
      </p:sp>
      <p:sp>
        <p:nvSpPr>
          <p:cNvPr id="362" name="Google Shape;362;p46"/>
          <p:cNvSpPr txBox="1"/>
          <p:nvPr/>
        </p:nvSpPr>
        <p:spPr>
          <a:xfrm>
            <a:off x="304800" y="3810000"/>
            <a:ext cx="3309900" cy="10158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y &lt;- c(1, NaN, 2) </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is.nan(y) </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chemeClr val="dk1"/>
                </a:solidFill>
                <a:highlight>
                  <a:srgbClr val="FFFFFF"/>
                </a:highlight>
                <a:latin typeface="Courier New"/>
                <a:ea typeface="Courier New"/>
                <a:cs typeface="Courier New"/>
                <a:sym typeface="Courier New"/>
              </a:rPr>
              <a:t>[1] FALSE TRUE FALSE</a:t>
            </a:r>
            <a:endParaRPr b="1" sz="1800">
              <a:solidFill>
                <a:schemeClr val="dk1"/>
              </a:solidFill>
              <a:highlight>
                <a:srgbClr val="FFFFFF"/>
              </a:highlight>
              <a:latin typeface="Courier New"/>
              <a:ea typeface="Courier New"/>
              <a:cs typeface="Courier New"/>
              <a:sym typeface="Courier New"/>
            </a:endParaRPr>
          </a:p>
        </p:txBody>
      </p:sp>
      <p:sp>
        <p:nvSpPr>
          <p:cNvPr id="363" name="Google Shape;363;p46"/>
          <p:cNvSpPr txBox="1"/>
          <p:nvPr/>
        </p:nvSpPr>
        <p:spPr>
          <a:xfrm>
            <a:off x="4295225" y="2629300"/>
            <a:ext cx="43464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vi" sz="1800">
                <a:solidFill>
                  <a:srgbClr val="188038"/>
                </a:solidFill>
                <a:latin typeface="Roboto Mono"/>
                <a:ea typeface="Roboto Mono"/>
                <a:cs typeface="Roboto Mono"/>
                <a:sym typeface="Roboto Mono"/>
              </a:rPr>
              <a:t>NaN</a:t>
            </a:r>
            <a:r>
              <a:rPr lang="vi" sz="1800">
                <a:solidFill>
                  <a:schemeClr val="dk1"/>
                </a:solidFill>
              </a:rPr>
              <a:t> is used to indicate a value that cannot be defined mathematically.</a:t>
            </a:r>
            <a:endParaRPr sz="1800">
              <a:solidFill>
                <a:schemeClr val="dk1"/>
              </a:solidFill>
            </a:endParaRPr>
          </a:p>
          <a:p>
            <a:pPr indent="0" lvl="0" marL="457200" rtl="0" algn="l">
              <a:spcBef>
                <a:spcPts val="0"/>
              </a:spcBef>
              <a:spcAft>
                <a:spcPts val="0"/>
              </a:spcAft>
              <a:buNone/>
            </a:pPr>
            <a:r>
              <a:t/>
            </a:r>
            <a:endParaRPr sz="1800">
              <a:solidFill>
                <a:schemeClr val="dk1"/>
              </a:solidFill>
            </a:endParaRPr>
          </a:p>
          <a:p>
            <a:pPr indent="-342900" lvl="0" marL="457200" rtl="0" algn="l">
              <a:spcBef>
                <a:spcPts val="0"/>
              </a:spcBef>
              <a:spcAft>
                <a:spcPts val="0"/>
              </a:spcAft>
              <a:buSzPts val="1800"/>
              <a:buChar char="●"/>
            </a:pPr>
            <a:r>
              <a:rPr lang="vi" sz="1800">
                <a:solidFill>
                  <a:schemeClr val="dk1"/>
                </a:solidFill>
              </a:rPr>
              <a:t>Functions like </a:t>
            </a:r>
            <a:r>
              <a:rPr lang="vi" sz="1800">
                <a:solidFill>
                  <a:srgbClr val="188038"/>
                </a:solidFill>
                <a:latin typeface="Roboto Mono"/>
                <a:ea typeface="Roboto Mono"/>
                <a:cs typeface="Roboto Mono"/>
                <a:sym typeface="Roboto Mono"/>
              </a:rPr>
              <a:t>is.nan()</a:t>
            </a:r>
            <a:r>
              <a:rPr lang="vi" sz="1800">
                <a:solidFill>
                  <a:schemeClr val="dk1"/>
                </a:solidFill>
              </a:rPr>
              <a:t> can be used to identify </a:t>
            </a:r>
            <a:r>
              <a:rPr lang="vi" sz="1800">
                <a:solidFill>
                  <a:srgbClr val="188038"/>
                </a:solidFill>
                <a:latin typeface="Roboto Mono"/>
                <a:ea typeface="Roboto Mono"/>
                <a:cs typeface="Roboto Mono"/>
                <a:sym typeface="Roboto Mono"/>
              </a:rPr>
              <a:t>NaN</a:t>
            </a:r>
            <a:r>
              <a:rPr lang="vi" sz="1800">
                <a:solidFill>
                  <a:schemeClr val="dk1"/>
                </a:solidFill>
              </a:rPr>
              <a:t> values.</a:t>
            </a:r>
            <a:endParaRPr sz="1800">
              <a:solidFill>
                <a:schemeClr val="dk1"/>
              </a:solidFill>
            </a:endParaRPr>
          </a:p>
        </p:txBody>
      </p:sp>
      <p:sp>
        <p:nvSpPr>
          <p:cNvPr id="364" name="Google Shape;364;p46"/>
          <p:cNvSpPr txBox="1"/>
          <p:nvPr/>
        </p:nvSpPr>
        <p:spPr>
          <a:xfrm>
            <a:off x="323675" y="716100"/>
            <a:ext cx="5034900" cy="5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Some special values (Inf, NaN, NA, NULL)</a:t>
            </a:r>
            <a:endParaRPr b="1" sz="1800">
              <a:solidFill>
                <a:schemeClr val="dk2"/>
              </a:solidFill>
            </a:endParaRPr>
          </a:p>
        </p:txBody>
      </p:sp>
      <p:sp>
        <p:nvSpPr>
          <p:cNvPr id="365" name="Google Shape;365;p46"/>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Operators in R</a:t>
            </a:r>
            <a:endParaRPr b="1" sz="2400"/>
          </a:p>
        </p:txBody>
      </p:sp>
      <p:sp>
        <p:nvSpPr>
          <p:cNvPr id="366" name="Google Shape;366;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7"/>
          <p:cNvSpPr txBox="1"/>
          <p:nvPr/>
        </p:nvSpPr>
        <p:spPr>
          <a:xfrm>
            <a:off x="381000" y="12192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rgbClr val="188038"/>
                </a:solidFill>
                <a:latin typeface="Roboto Mono"/>
                <a:ea typeface="Roboto Mono"/>
                <a:cs typeface="Roboto Mono"/>
                <a:sym typeface="Roboto Mono"/>
              </a:rPr>
              <a:t>NA</a:t>
            </a:r>
            <a:r>
              <a:rPr b="1" lang="vi">
                <a:solidFill>
                  <a:schemeClr val="dk1"/>
                </a:solidFill>
              </a:rPr>
              <a:t> (Not Available)</a:t>
            </a:r>
            <a:endParaRPr b="1"/>
          </a:p>
        </p:txBody>
      </p:sp>
      <p:sp>
        <p:nvSpPr>
          <p:cNvPr id="372" name="Google Shape;372;p47"/>
          <p:cNvSpPr txBox="1"/>
          <p:nvPr/>
        </p:nvSpPr>
        <p:spPr>
          <a:xfrm>
            <a:off x="457200" y="16002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t>Represents missing values in R.</a:t>
            </a:r>
            <a:endParaRPr/>
          </a:p>
        </p:txBody>
      </p:sp>
      <p:sp>
        <p:nvSpPr>
          <p:cNvPr id="373" name="Google Shape;373;p47"/>
          <p:cNvSpPr txBox="1"/>
          <p:nvPr/>
        </p:nvSpPr>
        <p:spPr>
          <a:xfrm>
            <a:off x="381000" y="2057400"/>
            <a:ext cx="4191000" cy="26781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z &lt;- c(1, 2, NA, 4) </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mean(z) </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chemeClr val="dk1"/>
                </a:solidFill>
                <a:highlight>
                  <a:srgbClr val="FFFFFF"/>
                </a:highlight>
                <a:latin typeface="Courier New"/>
                <a:ea typeface="Courier New"/>
                <a:cs typeface="Courier New"/>
                <a:sym typeface="Courier New"/>
              </a:rPr>
              <a:t>[1] NA</a:t>
            </a:r>
            <a:endParaRPr b="1" sz="18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 </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mean(z, na.rm = TRUE)</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chemeClr val="dk1"/>
                </a:solidFill>
                <a:highlight>
                  <a:srgbClr val="FFFFFF"/>
                </a:highlight>
                <a:latin typeface="Courier New"/>
                <a:ea typeface="Courier New"/>
                <a:cs typeface="Courier New"/>
                <a:sym typeface="Courier New"/>
              </a:rPr>
              <a:t>[1] 2.333</a:t>
            </a:r>
            <a:endParaRPr b="1" sz="18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800">
              <a:solidFill>
                <a:srgbClr val="434343"/>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vi" sz="1800">
                <a:solidFill>
                  <a:srgbClr val="434343"/>
                </a:solidFill>
                <a:highlight>
                  <a:schemeClr val="lt1"/>
                </a:highlight>
                <a:latin typeface="Courier New"/>
                <a:ea typeface="Courier New"/>
                <a:cs typeface="Courier New"/>
                <a:sym typeface="Courier New"/>
              </a:rPr>
              <a:t>is.na(z)  </a:t>
            </a:r>
            <a:endParaRPr b="1" sz="1800">
              <a:solidFill>
                <a:srgbClr val="434343"/>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vi" sz="1800">
                <a:solidFill>
                  <a:schemeClr val="dk1"/>
                </a:solidFill>
                <a:highlight>
                  <a:schemeClr val="lt1"/>
                </a:highlight>
                <a:latin typeface="Courier New"/>
                <a:ea typeface="Courier New"/>
                <a:cs typeface="Courier New"/>
                <a:sym typeface="Courier New"/>
              </a:rPr>
              <a:t>[1] FALSE FALSE TRUE FALSE</a:t>
            </a:r>
            <a:endParaRPr b="1" sz="1800">
              <a:solidFill>
                <a:schemeClr val="dk1"/>
              </a:solidFill>
              <a:highlight>
                <a:srgbClr val="FFFFFF"/>
              </a:highlight>
              <a:latin typeface="Courier New"/>
              <a:ea typeface="Courier New"/>
              <a:cs typeface="Courier New"/>
              <a:sym typeface="Courier New"/>
            </a:endParaRPr>
          </a:p>
        </p:txBody>
      </p:sp>
      <p:sp>
        <p:nvSpPr>
          <p:cNvPr id="374" name="Google Shape;374;p47"/>
          <p:cNvSpPr txBox="1"/>
          <p:nvPr/>
        </p:nvSpPr>
        <p:spPr>
          <a:xfrm>
            <a:off x="4808875" y="1925250"/>
            <a:ext cx="34959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vi" sz="1800">
                <a:solidFill>
                  <a:srgbClr val="188038"/>
                </a:solidFill>
                <a:latin typeface="Roboto Mono"/>
                <a:ea typeface="Roboto Mono"/>
                <a:cs typeface="Roboto Mono"/>
                <a:sym typeface="Roboto Mono"/>
              </a:rPr>
              <a:t>NA</a:t>
            </a:r>
            <a:r>
              <a:rPr lang="vi" sz="1800">
                <a:solidFill>
                  <a:schemeClr val="dk1"/>
                </a:solidFill>
              </a:rPr>
              <a:t> can be of different types (numeric, character, etc.).</a:t>
            </a:r>
            <a:br>
              <a:rPr lang="vi" sz="1800">
                <a:solidFill>
                  <a:schemeClr val="dk1"/>
                </a:solidFill>
              </a:rPr>
            </a:br>
            <a:endParaRPr sz="1800">
              <a:solidFill>
                <a:schemeClr val="dk1"/>
              </a:solidFill>
            </a:endParaRPr>
          </a:p>
          <a:p>
            <a:pPr indent="-342900" lvl="0" marL="457200" rtl="0" algn="l">
              <a:spcBef>
                <a:spcPts val="0"/>
              </a:spcBef>
              <a:spcAft>
                <a:spcPts val="0"/>
              </a:spcAft>
              <a:buSzPts val="1800"/>
              <a:buChar char="●"/>
            </a:pPr>
            <a:r>
              <a:rPr lang="vi" sz="1800">
                <a:solidFill>
                  <a:schemeClr val="dk1"/>
                </a:solidFill>
              </a:rPr>
              <a:t>Functions like </a:t>
            </a:r>
            <a:r>
              <a:rPr lang="vi" sz="1800">
                <a:solidFill>
                  <a:srgbClr val="188038"/>
                </a:solidFill>
                <a:latin typeface="Roboto Mono"/>
                <a:ea typeface="Roboto Mono"/>
                <a:cs typeface="Roboto Mono"/>
                <a:sym typeface="Roboto Mono"/>
              </a:rPr>
              <a:t>is.na()</a:t>
            </a:r>
            <a:r>
              <a:rPr lang="vi" sz="1800">
                <a:solidFill>
                  <a:schemeClr val="dk1"/>
                </a:solidFill>
              </a:rPr>
              <a:t> help identify missing values.</a:t>
            </a:r>
            <a:endParaRPr sz="1800">
              <a:solidFill>
                <a:schemeClr val="dk1"/>
              </a:solidFill>
            </a:endParaRPr>
          </a:p>
        </p:txBody>
      </p:sp>
      <p:sp>
        <p:nvSpPr>
          <p:cNvPr id="375" name="Google Shape;375;p47"/>
          <p:cNvSpPr txBox="1"/>
          <p:nvPr/>
        </p:nvSpPr>
        <p:spPr>
          <a:xfrm>
            <a:off x="323675" y="563700"/>
            <a:ext cx="5034900" cy="5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Some special values (Inf, NaN, NA, NULL)</a:t>
            </a:r>
            <a:endParaRPr b="1" sz="1800">
              <a:solidFill>
                <a:schemeClr val="dk2"/>
              </a:solidFill>
            </a:endParaRPr>
          </a:p>
        </p:txBody>
      </p:sp>
      <p:sp>
        <p:nvSpPr>
          <p:cNvPr id="376" name="Google Shape;376;p47"/>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Operators in R</a:t>
            </a:r>
            <a:endParaRPr b="1" sz="2400"/>
          </a:p>
        </p:txBody>
      </p:sp>
      <p:sp>
        <p:nvSpPr>
          <p:cNvPr id="377" name="Google Shape;377;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8"/>
          <p:cNvSpPr txBox="1"/>
          <p:nvPr/>
        </p:nvSpPr>
        <p:spPr>
          <a:xfrm>
            <a:off x="152400" y="9144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vi">
                <a:solidFill>
                  <a:srgbClr val="188038"/>
                </a:solidFill>
                <a:latin typeface="Roboto Mono"/>
                <a:ea typeface="Roboto Mono"/>
                <a:cs typeface="Roboto Mono"/>
                <a:sym typeface="Roboto Mono"/>
              </a:rPr>
              <a:t>NULL</a:t>
            </a:r>
            <a:r>
              <a:rPr b="1" lang="vi">
                <a:solidFill>
                  <a:schemeClr val="dk1"/>
                </a:solidFill>
              </a:rPr>
              <a:t> (Empty or Undefined Value)</a:t>
            </a:r>
            <a:endParaRPr>
              <a:solidFill>
                <a:schemeClr val="dk1"/>
              </a:solidFill>
            </a:endParaRPr>
          </a:p>
        </p:txBody>
      </p:sp>
      <p:sp>
        <p:nvSpPr>
          <p:cNvPr id="383" name="Google Shape;383;p48"/>
          <p:cNvSpPr txBox="1"/>
          <p:nvPr/>
        </p:nvSpPr>
        <p:spPr>
          <a:xfrm>
            <a:off x="304800" y="1447800"/>
            <a:ext cx="6761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t>Represents the absence of a value or an undefined value.</a:t>
            </a:r>
            <a:endParaRPr/>
          </a:p>
        </p:txBody>
      </p:sp>
      <p:sp>
        <p:nvSpPr>
          <p:cNvPr id="384" name="Google Shape;384;p48"/>
          <p:cNvSpPr txBox="1"/>
          <p:nvPr/>
        </p:nvSpPr>
        <p:spPr>
          <a:xfrm>
            <a:off x="304800" y="2057400"/>
            <a:ext cx="4851600" cy="18471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my_list &lt;- list(a = 1, b = NULL) </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length(my_list) </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chemeClr val="dk1"/>
                </a:solidFill>
                <a:highlight>
                  <a:srgbClr val="FFFFFF"/>
                </a:highlight>
                <a:latin typeface="Courier New"/>
                <a:ea typeface="Courier New"/>
                <a:cs typeface="Courier New"/>
                <a:sym typeface="Courier New"/>
              </a:rPr>
              <a:t>[1] 2</a:t>
            </a:r>
            <a:endParaRPr b="1" sz="18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print(NULL)</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chemeClr val="dk1"/>
                </a:solidFill>
                <a:highlight>
                  <a:srgbClr val="FFFFFF"/>
                </a:highlight>
                <a:latin typeface="Courier New"/>
                <a:ea typeface="Courier New"/>
                <a:cs typeface="Courier New"/>
                <a:sym typeface="Courier New"/>
              </a:rPr>
              <a:t>[1] NULL</a:t>
            </a:r>
            <a:endParaRPr b="1" sz="1800">
              <a:solidFill>
                <a:schemeClr val="dk1"/>
              </a:solidFill>
              <a:highlight>
                <a:srgbClr val="FFFFFF"/>
              </a:highlight>
              <a:latin typeface="Courier New"/>
              <a:ea typeface="Courier New"/>
              <a:cs typeface="Courier New"/>
              <a:sym typeface="Courier New"/>
            </a:endParaRPr>
          </a:p>
        </p:txBody>
      </p:sp>
      <p:sp>
        <p:nvSpPr>
          <p:cNvPr id="385" name="Google Shape;385;p48"/>
          <p:cNvSpPr txBox="1"/>
          <p:nvPr/>
        </p:nvSpPr>
        <p:spPr>
          <a:xfrm>
            <a:off x="5463775" y="1544100"/>
            <a:ext cx="3216600" cy="15699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SzPts val="1800"/>
              <a:buChar char="●"/>
            </a:pPr>
            <a:r>
              <a:rPr lang="vi" sz="1800">
                <a:solidFill>
                  <a:srgbClr val="188038"/>
                </a:solidFill>
                <a:latin typeface="Roboto Mono"/>
                <a:ea typeface="Roboto Mono"/>
                <a:cs typeface="Roboto Mono"/>
                <a:sym typeface="Roboto Mono"/>
              </a:rPr>
              <a:t>NULL</a:t>
            </a:r>
            <a:r>
              <a:rPr lang="vi" sz="1800">
                <a:solidFill>
                  <a:schemeClr val="dk1"/>
                </a:solidFill>
              </a:rPr>
              <a:t> is different from </a:t>
            </a:r>
            <a:r>
              <a:rPr lang="vi" sz="1800">
                <a:solidFill>
                  <a:srgbClr val="188038"/>
                </a:solidFill>
                <a:latin typeface="Roboto Mono"/>
                <a:ea typeface="Roboto Mono"/>
                <a:cs typeface="Roboto Mono"/>
                <a:sym typeface="Roboto Mono"/>
              </a:rPr>
              <a:t>NA</a:t>
            </a:r>
            <a:r>
              <a:rPr lang="vi" sz="1800">
                <a:solidFill>
                  <a:schemeClr val="dk1"/>
                </a:solidFill>
              </a:rPr>
              <a:t> and </a:t>
            </a:r>
            <a:r>
              <a:rPr lang="vi" sz="1800">
                <a:solidFill>
                  <a:srgbClr val="188038"/>
                </a:solidFill>
                <a:latin typeface="Roboto Mono"/>
                <a:ea typeface="Roboto Mono"/>
                <a:cs typeface="Roboto Mono"/>
                <a:sym typeface="Roboto Mono"/>
              </a:rPr>
              <a:t>NaN</a:t>
            </a:r>
            <a:r>
              <a:rPr lang="vi" sz="1800">
                <a:solidFill>
                  <a:schemeClr val="dk1"/>
                </a:solidFill>
              </a:rPr>
              <a:t>.</a:t>
            </a:r>
            <a:br>
              <a:rPr lang="vi" sz="1800">
                <a:solidFill>
                  <a:schemeClr val="dk1"/>
                </a:solidFill>
              </a:rPr>
            </a:br>
            <a:endParaRPr sz="1800">
              <a:solidFill>
                <a:schemeClr val="dk1"/>
              </a:solidFill>
            </a:endParaRPr>
          </a:p>
          <a:p>
            <a:pPr indent="-342900" lvl="0" marL="457200" rtl="0" algn="l">
              <a:spcBef>
                <a:spcPts val="0"/>
              </a:spcBef>
              <a:spcAft>
                <a:spcPts val="0"/>
              </a:spcAft>
              <a:buClr>
                <a:schemeClr val="dk1"/>
              </a:buClr>
              <a:buSzPts val="1800"/>
              <a:buChar char="●"/>
            </a:pPr>
            <a:r>
              <a:rPr lang="vi" sz="1800">
                <a:solidFill>
                  <a:schemeClr val="dk1"/>
                </a:solidFill>
              </a:rPr>
              <a:t>Used to indicate that an object does not exist.</a:t>
            </a:r>
            <a:endParaRPr sz="1800">
              <a:solidFill>
                <a:schemeClr val="dk1"/>
              </a:solidFill>
            </a:endParaRPr>
          </a:p>
        </p:txBody>
      </p:sp>
      <p:sp>
        <p:nvSpPr>
          <p:cNvPr id="386" name="Google Shape;386;p48"/>
          <p:cNvSpPr txBox="1"/>
          <p:nvPr/>
        </p:nvSpPr>
        <p:spPr>
          <a:xfrm>
            <a:off x="18875" y="411300"/>
            <a:ext cx="5034900" cy="5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Some special values (Inf, NaN, NA, NULL)</a:t>
            </a:r>
            <a:endParaRPr b="1" sz="1800">
              <a:solidFill>
                <a:schemeClr val="dk2"/>
              </a:solidFill>
            </a:endParaRPr>
          </a:p>
        </p:txBody>
      </p:sp>
      <p:sp>
        <p:nvSpPr>
          <p:cNvPr id="387" name="Google Shape;387;p48"/>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Operators in R</a:t>
            </a:r>
            <a:endParaRPr b="1" sz="2400"/>
          </a:p>
        </p:txBody>
      </p:sp>
      <p:sp>
        <p:nvSpPr>
          <p:cNvPr id="388" name="Google Shape;388;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graphicFrame>
        <p:nvGraphicFramePr>
          <p:cNvPr id="393" name="Google Shape;393;p49"/>
          <p:cNvGraphicFramePr/>
          <p:nvPr/>
        </p:nvGraphicFramePr>
        <p:xfrm>
          <a:off x="1191825" y="1676400"/>
          <a:ext cx="3000000" cy="3000000"/>
        </p:xfrm>
        <a:graphic>
          <a:graphicData uri="http://schemas.openxmlformats.org/drawingml/2006/table">
            <a:tbl>
              <a:tblPr>
                <a:noFill/>
                <a:tableStyleId>{22B8D419-A466-4B4B-AFD8-659681F81D05}</a:tableStyleId>
              </a:tblPr>
              <a:tblGrid>
                <a:gridCol w="1344000"/>
                <a:gridCol w="3176575"/>
                <a:gridCol w="2239775"/>
              </a:tblGrid>
              <a:tr h="200025">
                <a:tc>
                  <a:txBody>
                    <a:bodyPr/>
                    <a:lstStyle/>
                    <a:p>
                      <a:pPr indent="0" lvl="0" marL="0" rtl="0" algn="l">
                        <a:lnSpc>
                          <a:spcPct val="115000"/>
                        </a:lnSpc>
                        <a:spcBef>
                          <a:spcPts val="0"/>
                        </a:spcBef>
                        <a:spcAft>
                          <a:spcPts val="0"/>
                        </a:spcAft>
                        <a:buNone/>
                      </a:pPr>
                      <a:r>
                        <a:rPr b="1" lang="vi" sz="1500"/>
                        <a:t>Special Value</a:t>
                      </a:r>
                      <a:endParaRPr b="1"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0E0E3"/>
                    </a:solidFill>
                  </a:tcPr>
                </a:tc>
                <a:tc>
                  <a:txBody>
                    <a:bodyPr/>
                    <a:lstStyle/>
                    <a:p>
                      <a:pPr indent="0" lvl="0" marL="0" rtl="0" algn="l">
                        <a:lnSpc>
                          <a:spcPct val="115000"/>
                        </a:lnSpc>
                        <a:spcBef>
                          <a:spcPts val="0"/>
                        </a:spcBef>
                        <a:spcAft>
                          <a:spcPts val="0"/>
                        </a:spcAft>
                        <a:buNone/>
                      </a:pPr>
                      <a:r>
                        <a:rPr b="1" lang="vi" sz="1500"/>
                        <a:t>Meaning</a:t>
                      </a:r>
                      <a:endParaRPr b="1"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0E0E3"/>
                    </a:solidFill>
                  </a:tcPr>
                </a:tc>
                <a:tc>
                  <a:txBody>
                    <a:bodyPr/>
                    <a:lstStyle/>
                    <a:p>
                      <a:pPr indent="0" lvl="0" marL="0" rtl="0" algn="l">
                        <a:lnSpc>
                          <a:spcPct val="115000"/>
                        </a:lnSpc>
                        <a:spcBef>
                          <a:spcPts val="0"/>
                        </a:spcBef>
                        <a:spcAft>
                          <a:spcPts val="0"/>
                        </a:spcAft>
                        <a:buNone/>
                      </a:pPr>
                      <a:r>
                        <a:rPr b="1" lang="vi" sz="1500"/>
                        <a:t>Example Usage</a:t>
                      </a:r>
                      <a:endParaRPr b="1"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0E0E3"/>
                    </a:solidFill>
                  </a:tcPr>
                </a:tc>
              </a:tr>
              <a:tr h="200025">
                <a:tc>
                  <a:txBody>
                    <a:bodyPr/>
                    <a:lstStyle/>
                    <a:p>
                      <a:pPr indent="0" lvl="0" marL="0" rtl="0" algn="l">
                        <a:lnSpc>
                          <a:spcPct val="115000"/>
                        </a:lnSpc>
                        <a:spcBef>
                          <a:spcPts val="0"/>
                        </a:spcBef>
                        <a:spcAft>
                          <a:spcPts val="0"/>
                        </a:spcAft>
                        <a:buNone/>
                      </a:pPr>
                      <a:r>
                        <a:rPr lang="vi" sz="1500"/>
                        <a:t>Inf</a:t>
                      </a:r>
                      <a:endParaRPr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vi" sz="1500"/>
                        <a:t>Positive or negative infinity</a:t>
                      </a:r>
                      <a:endParaRPr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vi" sz="1500"/>
                        <a:t>1/0, -1/0</a:t>
                      </a:r>
                      <a:endParaRPr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vi" sz="1500"/>
                        <a:t>NaN</a:t>
                      </a:r>
                      <a:endParaRPr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vi" sz="1500"/>
                        <a:t>Undefined or unrepresentable value</a:t>
                      </a:r>
                      <a:endParaRPr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vi" sz="1500"/>
                        <a:t>0/0, sqrt(-1)</a:t>
                      </a:r>
                      <a:endParaRPr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vi" sz="1500"/>
                        <a:t>NA</a:t>
                      </a:r>
                      <a:endParaRPr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vi" sz="1500"/>
                        <a:t>Missing value</a:t>
                      </a:r>
                      <a:endParaRPr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vi" sz="1500"/>
                        <a:t>mean(c(1, NA), na.rm=TRUE)</a:t>
                      </a:r>
                      <a:endParaRPr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00025">
                <a:tc>
                  <a:txBody>
                    <a:bodyPr/>
                    <a:lstStyle/>
                    <a:p>
                      <a:pPr indent="0" lvl="0" marL="0" rtl="0" algn="l">
                        <a:lnSpc>
                          <a:spcPct val="115000"/>
                        </a:lnSpc>
                        <a:spcBef>
                          <a:spcPts val="0"/>
                        </a:spcBef>
                        <a:spcAft>
                          <a:spcPts val="0"/>
                        </a:spcAft>
                        <a:buNone/>
                      </a:pPr>
                      <a:r>
                        <a:rPr lang="vi" sz="1500"/>
                        <a:t>NULL</a:t>
                      </a:r>
                      <a:endParaRPr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vi" sz="1500"/>
                        <a:t>No value or undefined value</a:t>
                      </a:r>
                      <a:endParaRPr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vi" sz="1500"/>
                        <a:t>list(a = 1, b = NULL)</a:t>
                      </a:r>
                      <a:endParaRPr sz="15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394" name="Google Shape;394;p49"/>
          <p:cNvSpPr txBox="1"/>
          <p:nvPr/>
        </p:nvSpPr>
        <p:spPr>
          <a:xfrm>
            <a:off x="18875" y="563700"/>
            <a:ext cx="5034900" cy="5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Some special values (Inf, NaN, NA, NULL)</a:t>
            </a:r>
            <a:endParaRPr b="1" sz="1800">
              <a:solidFill>
                <a:schemeClr val="dk2"/>
              </a:solidFill>
            </a:endParaRPr>
          </a:p>
        </p:txBody>
      </p:sp>
      <p:sp>
        <p:nvSpPr>
          <p:cNvPr id="395" name="Google Shape;395;p49"/>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Operators in R</a:t>
            </a:r>
            <a:endParaRPr b="1" sz="2400"/>
          </a:p>
        </p:txBody>
      </p:sp>
      <p:sp>
        <p:nvSpPr>
          <p:cNvPr id="396" name="Google Shape;396;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400" name="Shape 400"/>
        <p:cNvGrpSpPr/>
        <p:nvPr/>
      </p:nvGrpSpPr>
      <p:grpSpPr>
        <a:xfrm>
          <a:off x="0" y="0"/>
          <a:ext cx="0" cy="0"/>
          <a:chOff x="0" y="0"/>
          <a:chExt cx="0" cy="0"/>
        </a:xfrm>
      </p:grpSpPr>
      <p:sp>
        <p:nvSpPr>
          <p:cNvPr id="401" name="Google Shape;401;p50"/>
          <p:cNvSpPr txBox="1"/>
          <p:nvPr/>
        </p:nvSpPr>
        <p:spPr>
          <a:xfrm>
            <a:off x="2486850" y="1925250"/>
            <a:ext cx="41703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3600"/>
              <a:t>Data Types and Structures</a:t>
            </a:r>
            <a:endParaRPr b="1" sz="3600"/>
          </a:p>
        </p:txBody>
      </p:sp>
      <p:sp>
        <p:nvSpPr>
          <p:cNvPr id="402" name="Google Shape;402;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1"/>
          <p:cNvSpPr txBox="1"/>
          <p:nvPr/>
        </p:nvSpPr>
        <p:spPr>
          <a:xfrm>
            <a:off x="0" y="0"/>
            <a:ext cx="503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Types and Structures</a:t>
            </a:r>
            <a:endParaRPr b="1" sz="2400"/>
          </a:p>
        </p:txBody>
      </p:sp>
      <p:pic>
        <p:nvPicPr>
          <p:cNvPr id="408" name="Google Shape;408;p51"/>
          <p:cNvPicPr preferRelativeResize="0"/>
          <p:nvPr/>
        </p:nvPicPr>
        <p:blipFill>
          <a:blip r:embed="rId3">
            <a:alphaModFix/>
          </a:blip>
          <a:stretch>
            <a:fillRect/>
          </a:stretch>
        </p:blipFill>
        <p:spPr>
          <a:xfrm>
            <a:off x="2193999" y="938024"/>
            <a:ext cx="6492799" cy="3115050"/>
          </a:xfrm>
          <a:prstGeom prst="rect">
            <a:avLst/>
          </a:prstGeom>
          <a:noFill/>
          <a:ln>
            <a:noFill/>
          </a:ln>
        </p:spPr>
      </p:pic>
      <p:sp>
        <p:nvSpPr>
          <p:cNvPr id="409" name="Google Shape;409;p51"/>
          <p:cNvSpPr txBox="1"/>
          <p:nvPr/>
        </p:nvSpPr>
        <p:spPr>
          <a:xfrm>
            <a:off x="5034900" y="4804800"/>
            <a:ext cx="4109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000" u="sng">
                <a:solidFill>
                  <a:schemeClr val="hlink"/>
                </a:solidFill>
                <a:hlinkClick r:id="rId4"/>
              </a:rPr>
              <a:t>http://venus.ifca.unican.es/Rintro/_images/dataStructuresNew.png</a:t>
            </a:r>
            <a:r>
              <a:rPr lang="vi" sz="1000"/>
              <a:t> </a:t>
            </a:r>
            <a:endParaRPr sz="1000"/>
          </a:p>
        </p:txBody>
      </p:sp>
      <p:pic>
        <p:nvPicPr>
          <p:cNvPr id="410" name="Google Shape;410;p51"/>
          <p:cNvPicPr preferRelativeResize="0"/>
          <p:nvPr/>
        </p:nvPicPr>
        <p:blipFill rotWithShape="1">
          <a:blip r:embed="rId5">
            <a:alphaModFix/>
          </a:blip>
          <a:srcRect b="0" l="40209" r="0" t="0"/>
          <a:stretch/>
        </p:blipFill>
        <p:spPr>
          <a:xfrm>
            <a:off x="195825" y="1387000"/>
            <a:ext cx="1674325" cy="1466475"/>
          </a:xfrm>
          <a:prstGeom prst="rect">
            <a:avLst/>
          </a:prstGeom>
          <a:noFill/>
          <a:ln>
            <a:noFill/>
          </a:ln>
        </p:spPr>
      </p:pic>
      <p:sp>
        <p:nvSpPr>
          <p:cNvPr id="411" name="Google Shape;411;p51"/>
          <p:cNvSpPr txBox="1"/>
          <p:nvPr/>
        </p:nvSpPr>
        <p:spPr>
          <a:xfrm>
            <a:off x="233200" y="581475"/>
            <a:ext cx="1960800" cy="43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Data structures</a:t>
            </a:r>
            <a:endParaRPr b="1" sz="1800">
              <a:solidFill>
                <a:schemeClr val="dk2"/>
              </a:solidFill>
            </a:endParaRPr>
          </a:p>
        </p:txBody>
      </p:sp>
      <p:sp>
        <p:nvSpPr>
          <p:cNvPr id="412" name="Google Shape;412;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
        <p:nvSpPr>
          <p:cNvPr id="78" name="Google Shape;78;p16"/>
          <p:cNvSpPr txBox="1"/>
          <p:nvPr/>
        </p:nvSpPr>
        <p:spPr>
          <a:xfrm>
            <a:off x="601350" y="1066963"/>
            <a:ext cx="7941300" cy="3083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2"/>
              </a:buClr>
              <a:buSzPts val="1800"/>
              <a:buAutoNum type="arabicPeriod"/>
            </a:pPr>
            <a:r>
              <a:rPr lang="vi" sz="1800">
                <a:solidFill>
                  <a:schemeClr val="dk2"/>
                </a:solidFill>
              </a:rPr>
              <a:t>Comprehensive Statistical Tools</a:t>
            </a:r>
            <a:endParaRPr sz="1800">
              <a:solidFill>
                <a:schemeClr val="dk2"/>
              </a:solidFill>
            </a:endParaRPr>
          </a:p>
          <a:p>
            <a:pPr indent="-342900" lvl="0" marL="457200" rtl="0" algn="l">
              <a:lnSpc>
                <a:spcPct val="150000"/>
              </a:lnSpc>
              <a:spcBef>
                <a:spcPts val="0"/>
              </a:spcBef>
              <a:spcAft>
                <a:spcPts val="0"/>
              </a:spcAft>
              <a:buClr>
                <a:schemeClr val="dk2"/>
              </a:buClr>
              <a:buSzPts val="1800"/>
              <a:buAutoNum type="arabicPeriod"/>
            </a:pPr>
            <a:r>
              <a:rPr lang="vi" sz="1800">
                <a:solidFill>
                  <a:schemeClr val="dk2"/>
                </a:solidFill>
              </a:rPr>
              <a:t>Rich Ecosystem of Bioinformatics Packages </a:t>
            </a:r>
            <a:endParaRPr sz="1800">
              <a:solidFill>
                <a:schemeClr val="dk2"/>
              </a:solidFill>
            </a:endParaRPr>
          </a:p>
          <a:p>
            <a:pPr indent="-342900" lvl="0" marL="457200" rtl="0" algn="l">
              <a:lnSpc>
                <a:spcPct val="150000"/>
              </a:lnSpc>
              <a:spcBef>
                <a:spcPts val="0"/>
              </a:spcBef>
              <a:spcAft>
                <a:spcPts val="0"/>
              </a:spcAft>
              <a:buClr>
                <a:schemeClr val="dk2"/>
              </a:buClr>
              <a:buSzPts val="1800"/>
              <a:buAutoNum type="arabicPeriod"/>
            </a:pPr>
            <a:r>
              <a:rPr lang="vi" sz="1800">
                <a:solidFill>
                  <a:schemeClr val="dk2"/>
                </a:solidFill>
              </a:rPr>
              <a:t>Data Visualization</a:t>
            </a:r>
            <a:endParaRPr sz="1800">
              <a:solidFill>
                <a:schemeClr val="dk2"/>
              </a:solidFill>
            </a:endParaRPr>
          </a:p>
          <a:p>
            <a:pPr indent="-342900" lvl="0" marL="457200" rtl="0" algn="l">
              <a:lnSpc>
                <a:spcPct val="150000"/>
              </a:lnSpc>
              <a:spcBef>
                <a:spcPts val="0"/>
              </a:spcBef>
              <a:spcAft>
                <a:spcPts val="0"/>
              </a:spcAft>
              <a:buClr>
                <a:schemeClr val="dk2"/>
              </a:buClr>
              <a:buSzPts val="1800"/>
              <a:buAutoNum type="arabicPeriod"/>
            </a:pPr>
            <a:r>
              <a:rPr lang="vi" sz="1800">
                <a:solidFill>
                  <a:schemeClr val="dk2"/>
                </a:solidFill>
              </a:rPr>
              <a:t>Handling High-Dimensional Data</a:t>
            </a:r>
            <a:endParaRPr sz="1800">
              <a:solidFill>
                <a:schemeClr val="dk2"/>
              </a:solidFill>
            </a:endParaRPr>
          </a:p>
          <a:p>
            <a:pPr indent="-342900" lvl="0" marL="457200" rtl="0" algn="l">
              <a:lnSpc>
                <a:spcPct val="150000"/>
              </a:lnSpc>
              <a:spcBef>
                <a:spcPts val="0"/>
              </a:spcBef>
              <a:spcAft>
                <a:spcPts val="0"/>
              </a:spcAft>
              <a:buClr>
                <a:schemeClr val="dk2"/>
              </a:buClr>
              <a:buSzPts val="1800"/>
              <a:buAutoNum type="arabicPeriod"/>
            </a:pPr>
            <a:r>
              <a:rPr lang="vi" sz="1800">
                <a:solidFill>
                  <a:schemeClr val="dk2"/>
                </a:solidFill>
              </a:rPr>
              <a:t>Open Source and Active Community</a:t>
            </a:r>
            <a:endParaRPr sz="1800">
              <a:solidFill>
                <a:schemeClr val="dk2"/>
              </a:solidFill>
            </a:endParaRPr>
          </a:p>
          <a:p>
            <a:pPr indent="-342900" lvl="0" marL="457200" rtl="0" algn="l">
              <a:lnSpc>
                <a:spcPct val="150000"/>
              </a:lnSpc>
              <a:spcBef>
                <a:spcPts val="0"/>
              </a:spcBef>
              <a:spcAft>
                <a:spcPts val="0"/>
              </a:spcAft>
              <a:buClr>
                <a:schemeClr val="dk2"/>
              </a:buClr>
              <a:buSzPts val="1800"/>
              <a:buAutoNum type="arabicPeriod"/>
            </a:pPr>
            <a:r>
              <a:rPr lang="vi" sz="1800">
                <a:solidFill>
                  <a:schemeClr val="dk2"/>
                </a:solidFill>
              </a:rPr>
              <a:t>Reproducibility</a:t>
            </a:r>
            <a:endParaRPr sz="1800">
              <a:solidFill>
                <a:schemeClr val="dk2"/>
              </a:solidFill>
            </a:endParaRPr>
          </a:p>
          <a:p>
            <a:pPr indent="-342900" lvl="0" marL="457200" rtl="0" algn="l">
              <a:lnSpc>
                <a:spcPct val="150000"/>
              </a:lnSpc>
              <a:spcBef>
                <a:spcPts val="0"/>
              </a:spcBef>
              <a:spcAft>
                <a:spcPts val="0"/>
              </a:spcAft>
              <a:buClr>
                <a:schemeClr val="dk2"/>
              </a:buClr>
              <a:buSzPts val="1800"/>
              <a:buAutoNum type="arabicPeriod"/>
            </a:pPr>
            <a:r>
              <a:rPr lang="vi" sz="1800">
                <a:solidFill>
                  <a:schemeClr val="dk2"/>
                </a:solidFill>
              </a:rPr>
              <a:t>Free</a:t>
            </a:r>
            <a:endParaRPr sz="1800">
              <a:solidFill>
                <a:schemeClr val="dk2"/>
              </a:solidFill>
            </a:endParaRPr>
          </a:p>
        </p:txBody>
      </p:sp>
      <p:sp>
        <p:nvSpPr>
          <p:cNvPr id="79" name="Google Shape;79;p16"/>
          <p:cNvSpPr txBox="1"/>
          <p:nvPr/>
        </p:nvSpPr>
        <p:spPr>
          <a:xfrm>
            <a:off x="0" y="0"/>
            <a:ext cx="6283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solidFill>
                  <a:schemeClr val="dk1"/>
                </a:solidFill>
              </a:rPr>
              <a:t>Why Use R for </a:t>
            </a:r>
            <a:r>
              <a:rPr b="1" lang="vi" sz="2400">
                <a:solidFill>
                  <a:schemeClr val="dk1"/>
                </a:solidFill>
              </a:rPr>
              <a:t>Bioinformatics</a:t>
            </a:r>
            <a:r>
              <a:rPr b="1" lang="vi" sz="2400">
                <a:solidFill>
                  <a:schemeClr val="dk1"/>
                </a:solidFill>
              </a:rPr>
              <a:t> Analysis?</a:t>
            </a:r>
            <a:endParaRPr b="1" sz="24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2"/>
          <p:cNvSpPr txBox="1"/>
          <p:nvPr/>
        </p:nvSpPr>
        <p:spPr>
          <a:xfrm>
            <a:off x="39550" y="518925"/>
            <a:ext cx="3183000" cy="46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Vector</a:t>
            </a:r>
            <a:endParaRPr b="1" sz="1800">
              <a:solidFill>
                <a:schemeClr val="dk2"/>
              </a:solidFill>
            </a:endParaRPr>
          </a:p>
        </p:txBody>
      </p:sp>
      <p:pic>
        <p:nvPicPr>
          <p:cNvPr id="418" name="Google Shape;418;p52"/>
          <p:cNvPicPr preferRelativeResize="0"/>
          <p:nvPr/>
        </p:nvPicPr>
        <p:blipFill>
          <a:blip r:embed="rId3">
            <a:alphaModFix/>
          </a:blip>
          <a:stretch>
            <a:fillRect/>
          </a:stretch>
        </p:blipFill>
        <p:spPr>
          <a:xfrm>
            <a:off x="157575" y="1425802"/>
            <a:ext cx="4926126" cy="2463050"/>
          </a:xfrm>
          <a:prstGeom prst="rect">
            <a:avLst/>
          </a:prstGeom>
          <a:noFill/>
          <a:ln>
            <a:noFill/>
          </a:ln>
        </p:spPr>
      </p:pic>
      <p:sp>
        <p:nvSpPr>
          <p:cNvPr id="419" name="Google Shape;419;p52"/>
          <p:cNvSpPr txBox="1"/>
          <p:nvPr/>
        </p:nvSpPr>
        <p:spPr>
          <a:xfrm>
            <a:off x="0" y="0"/>
            <a:ext cx="503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Types and Structures</a:t>
            </a:r>
            <a:endParaRPr b="1" sz="2400"/>
          </a:p>
        </p:txBody>
      </p:sp>
      <p:sp>
        <p:nvSpPr>
          <p:cNvPr id="420" name="Google Shape;420;p52"/>
          <p:cNvSpPr txBox="1"/>
          <p:nvPr/>
        </p:nvSpPr>
        <p:spPr>
          <a:xfrm>
            <a:off x="5151400" y="968600"/>
            <a:ext cx="3827100" cy="35094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800">
                <a:solidFill>
                  <a:srgbClr val="0000FF"/>
                </a:solidFill>
                <a:highlight>
                  <a:srgbClr val="FFFFFF"/>
                </a:highlight>
                <a:latin typeface="Courier New"/>
                <a:ea typeface="Courier New"/>
                <a:cs typeface="Courier New"/>
                <a:sym typeface="Courier New"/>
              </a:rPr>
              <a:t># Numeric</a:t>
            </a:r>
            <a:endParaRPr b="1" sz="18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numeric_vector &lt;- c(1, 2, 3.5, 4.8, 6)</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0000FF"/>
                </a:solidFill>
                <a:highlight>
                  <a:srgbClr val="FFFFFF"/>
                </a:highlight>
                <a:latin typeface="Courier New"/>
                <a:ea typeface="Courier New"/>
                <a:cs typeface="Courier New"/>
                <a:sym typeface="Courier New"/>
              </a:rPr>
              <a:t># Character</a:t>
            </a:r>
            <a:endParaRPr b="1" sz="18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character_vector &lt;- c("apple", "banana", "cherry")</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8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0000FF"/>
                </a:solidFill>
                <a:highlight>
                  <a:srgbClr val="FFFFFF"/>
                </a:highlight>
                <a:latin typeface="Courier New"/>
                <a:ea typeface="Courier New"/>
                <a:cs typeface="Courier New"/>
                <a:sym typeface="Courier New"/>
              </a:rPr>
              <a:t># Logical</a:t>
            </a:r>
            <a:endParaRPr b="1" sz="18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800">
                <a:solidFill>
                  <a:srgbClr val="434343"/>
                </a:solidFill>
                <a:highlight>
                  <a:srgbClr val="FFFFFF"/>
                </a:highlight>
                <a:latin typeface="Courier New"/>
                <a:ea typeface="Courier New"/>
                <a:cs typeface="Courier New"/>
                <a:sym typeface="Courier New"/>
              </a:rPr>
              <a:t>logical_vector &lt;- c(TRUE, FALSE, TRUE, FALSE)</a:t>
            </a:r>
            <a:endParaRPr b="1" sz="1800">
              <a:solidFill>
                <a:srgbClr val="434343"/>
              </a:solidFill>
              <a:highlight>
                <a:srgbClr val="FFFFFF"/>
              </a:highlight>
              <a:latin typeface="Courier New"/>
              <a:ea typeface="Courier New"/>
              <a:cs typeface="Courier New"/>
              <a:sym typeface="Courier New"/>
            </a:endParaRPr>
          </a:p>
        </p:txBody>
      </p:sp>
      <p:sp>
        <p:nvSpPr>
          <p:cNvPr id="421" name="Google Shape;421;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3"/>
          <p:cNvSpPr txBox="1"/>
          <p:nvPr/>
        </p:nvSpPr>
        <p:spPr>
          <a:xfrm>
            <a:off x="154325" y="595125"/>
            <a:ext cx="45333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Vector-Oriented Behavior</a:t>
            </a:r>
            <a:endParaRPr b="1" sz="1800">
              <a:solidFill>
                <a:schemeClr val="dk2"/>
              </a:solidFill>
            </a:endParaRPr>
          </a:p>
        </p:txBody>
      </p:sp>
      <p:sp>
        <p:nvSpPr>
          <p:cNvPr id="427" name="Google Shape;427;p53"/>
          <p:cNvSpPr txBox="1"/>
          <p:nvPr/>
        </p:nvSpPr>
        <p:spPr>
          <a:xfrm>
            <a:off x="5209575" y="1498925"/>
            <a:ext cx="3602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800">
                <a:solidFill>
                  <a:srgbClr val="434343"/>
                </a:solidFill>
              </a:rPr>
              <a:t>Vector </a:t>
            </a:r>
            <a:r>
              <a:rPr lang="vi" sz="1800">
                <a:solidFill>
                  <a:srgbClr val="434343"/>
                </a:solidFill>
              </a:rPr>
              <a:t>carries out operations on multiple elements simultaneously with speed and efficiency. </a:t>
            </a:r>
            <a:endParaRPr sz="1800">
              <a:solidFill>
                <a:srgbClr val="434343"/>
              </a:solidFill>
            </a:endParaRPr>
          </a:p>
          <a:p>
            <a:pPr indent="0" lvl="0" marL="0" rtl="0" algn="l">
              <a:spcBef>
                <a:spcPts val="0"/>
              </a:spcBef>
              <a:spcAft>
                <a:spcPts val="0"/>
              </a:spcAft>
              <a:buNone/>
            </a:pPr>
            <a:r>
              <a:t/>
            </a:r>
            <a:endParaRPr sz="1800">
              <a:solidFill>
                <a:srgbClr val="434343"/>
              </a:solidFill>
            </a:endParaRPr>
          </a:p>
          <a:p>
            <a:pPr indent="0" lvl="0" marL="0" rtl="0" algn="l">
              <a:spcBef>
                <a:spcPts val="0"/>
              </a:spcBef>
              <a:spcAft>
                <a:spcPts val="0"/>
              </a:spcAft>
              <a:buNone/>
            </a:pPr>
            <a:r>
              <a:rPr lang="vi" sz="1800">
                <a:solidFill>
                  <a:srgbClr val="434343"/>
                </a:solidFill>
              </a:rPr>
              <a:t>This vectororiented, vectorized, or element-wise behavior is a </a:t>
            </a:r>
            <a:r>
              <a:rPr b="1" lang="vi" sz="1800">
                <a:solidFill>
                  <a:srgbClr val="980000"/>
                </a:solidFill>
              </a:rPr>
              <a:t>key feature of the language</a:t>
            </a:r>
            <a:endParaRPr sz="1800">
              <a:solidFill>
                <a:srgbClr val="434343"/>
              </a:solidFill>
            </a:endParaRPr>
          </a:p>
        </p:txBody>
      </p:sp>
      <p:pic>
        <p:nvPicPr>
          <p:cNvPr id="428" name="Google Shape;428;p53"/>
          <p:cNvPicPr preferRelativeResize="0"/>
          <p:nvPr/>
        </p:nvPicPr>
        <p:blipFill>
          <a:blip r:embed="rId3">
            <a:alphaModFix/>
          </a:blip>
          <a:stretch>
            <a:fillRect/>
          </a:stretch>
        </p:blipFill>
        <p:spPr>
          <a:xfrm>
            <a:off x="382920" y="2515822"/>
            <a:ext cx="4969181" cy="1906700"/>
          </a:xfrm>
          <a:prstGeom prst="rect">
            <a:avLst/>
          </a:prstGeom>
          <a:noFill/>
          <a:ln>
            <a:noFill/>
          </a:ln>
        </p:spPr>
      </p:pic>
      <p:sp>
        <p:nvSpPr>
          <p:cNvPr id="429" name="Google Shape;429;p53"/>
          <p:cNvSpPr txBox="1"/>
          <p:nvPr/>
        </p:nvSpPr>
        <p:spPr>
          <a:xfrm>
            <a:off x="240875" y="1528725"/>
            <a:ext cx="4328100" cy="838800"/>
          </a:xfrm>
          <a:prstGeom prst="rect">
            <a:avLst/>
          </a:prstGeom>
          <a:solidFill>
            <a:srgbClr val="FFF2CC"/>
          </a:solidFill>
          <a:ln>
            <a:noFill/>
          </a:ln>
        </p:spPr>
        <p:txBody>
          <a:bodyPr anchorCtr="0" anchor="t" bIns="91425" lIns="91425" spcFirstLastPara="1" rIns="91425" wrap="square" tIns="91425">
            <a:spAutoFit/>
          </a:bodyPr>
          <a:lstStyle/>
          <a:p>
            <a:pPr indent="0" lvl="0" marL="152400" marR="152400" rtl="0" algn="l">
              <a:lnSpc>
                <a:spcPct val="100000"/>
              </a:lnSpc>
              <a:spcBef>
                <a:spcPts val="0"/>
              </a:spcBef>
              <a:spcAft>
                <a:spcPts val="0"/>
              </a:spcAft>
              <a:buNone/>
            </a:pPr>
            <a:r>
              <a:rPr b="1" lang="vi" sz="1500">
                <a:solidFill>
                  <a:srgbClr val="4183C4"/>
                </a:solidFill>
                <a:highlight>
                  <a:srgbClr val="F7F7F7"/>
                </a:highlight>
                <a:latin typeface="Courier New"/>
                <a:ea typeface="Courier New"/>
                <a:cs typeface="Courier New"/>
                <a:sym typeface="Courier New"/>
              </a:rPr>
              <a:t># Creating a vector</a:t>
            </a:r>
            <a:endParaRPr b="1" sz="1500">
              <a:solidFill>
                <a:srgbClr val="4183C4"/>
              </a:solidFill>
              <a:highlight>
                <a:srgbClr val="F7F7F7"/>
              </a:highlight>
              <a:latin typeface="Courier New"/>
              <a:ea typeface="Courier New"/>
              <a:cs typeface="Courier New"/>
              <a:sym typeface="Courier New"/>
            </a:endParaRPr>
          </a:p>
          <a:p>
            <a:pPr indent="0" lvl="0" marL="152400" marR="152400" rtl="0" algn="l">
              <a:lnSpc>
                <a:spcPct val="100000"/>
              </a:lnSpc>
              <a:spcBef>
                <a:spcPts val="1500"/>
              </a:spcBef>
              <a:spcAft>
                <a:spcPts val="1500"/>
              </a:spcAft>
              <a:buNone/>
            </a:pPr>
            <a:r>
              <a:rPr b="1" lang="vi" sz="1500">
                <a:solidFill>
                  <a:srgbClr val="4183C4"/>
                </a:solidFill>
                <a:highlight>
                  <a:srgbClr val="F7F7F7"/>
                </a:highlight>
                <a:latin typeface="Courier New"/>
                <a:ea typeface="Courier New"/>
                <a:cs typeface="Courier New"/>
                <a:sym typeface="Courier New"/>
              </a:rPr>
              <a:t>vector1 &lt;-</a:t>
            </a:r>
            <a:r>
              <a:rPr b="1" lang="vi" sz="1500">
                <a:solidFill>
                  <a:srgbClr val="4070A0"/>
                </a:solidFill>
                <a:highlight>
                  <a:srgbClr val="F7F7F7"/>
                </a:highlight>
                <a:latin typeface="Courier New"/>
                <a:ea typeface="Courier New"/>
                <a:cs typeface="Courier New"/>
                <a:sym typeface="Courier New"/>
              </a:rPr>
              <a:t> </a:t>
            </a:r>
            <a:r>
              <a:rPr b="1" lang="vi" sz="1500">
                <a:solidFill>
                  <a:srgbClr val="007020"/>
                </a:solidFill>
                <a:highlight>
                  <a:srgbClr val="F7F7F7"/>
                </a:highlight>
                <a:latin typeface="Courier New"/>
                <a:ea typeface="Courier New"/>
                <a:cs typeface="Courier New"/>
                <a:sym typeface="Courier New"/>
              </a:rPr>
              <a:t>c</a:t>
            </a:r>
            <a:r>
              <a:rPr b="1" lang="vi" sz="1500">
                <a:solidFill>
                  <a:srgbClr val="4183C4"/>
                </a:solidFill>
                <a:highlight>
                  <a:srgbClr val="F7F7F7"/>
                </a:highlight>
                <a:latin typeface="Courier New"/>
                <a:ea typeface="Courier New"/>
                <a:cs typeface="Courier New"/>
                <a:sym typeface="Courier New"/>
              </a:rPr>
              <a:t>(</a:t>
            </a:r>
            <a:r>
              <a:rPr b="1" lang="vi" sz="1500">
                <a:solidFill>
                  <a:srgbClr val="40A070"/>
                </a:solidFill>
                <a:highlight>
                  <a:srgbClr val="F7F7F7"/>
                </a:highlight>
                <a:latin typeface="Courier New"/>
                <a:ea typeface="Courier New"/>
                <a:cs typeface="Courier New"/>
                <a:sym typeface="Courier New"/>
              </a:rPr>
              <a:t>329</a:t>
            </a:r>
            <a:r>
              <a:rPr b="1" lang="vi" sz="1500">
                <a:solidFill>
                  <a:srgbClr val="4183C4"/>
                </a:solidFill>
                <a:highlight>
                  <a:srgbClr val="F7F7F7"/>
                </a:highlight>
                <a:latin typeface="Courier New"/>
                <a:ea typeface="Courier New"/>
                <a:cs typeface="Courier New"/>
                <a:sym typeface="Courier New"/>
              </a:rPr>
              <a:t>, </a:t>
            </a:r>
            <a:r>
              <a:rPr b="1" lang="vi" sz="1500">
                <a:solidFill>
                  <a:srgbClr val="40A070"/>
                </a:solidFill>
                <a:highlight>
                  <a:srgbClr val="F7F7F7"/>
                </a:highlight>
                <a:latin typeface="Courier New"/>
                <a:ea typeface="Courier New"/>
                <a:cs typeface="Courier New"/>
                <a:sym typeface="Courier New"/>
              </a:rPr>
              <a:t>45</a:t>
            </a:r>
            <a:r>
              <a:rPr b="1" lang="vi" sz="1500">
                <a:solidFill>
                  <a:srgbClr val="4183C4"/>
                </a:solidFill>
                <a:highlight>
                  <a:srgbClr val="F7F7F7"/>
                </a:highlight>
                <a:latin typeface="Courier New"/>
                <a:ea typeface="Courier New"/>
                <a:cs typeface="Courier New"/>
                <a:sym typeface="Courier New"/>
              </a:rPr>
              <a:t>, </a:t>
            </a:r>
            <a:r>
              <a:rPr b="1" lang="vi" sz="1500">
                <a:solidFill>
                  <a:srgbClr val="40A070"/>
                </a:solidFill>
                <a:highlight>
                  <a:srgbClr val="F7F7F7"/>
                </a:highlight>
                <a:latin typeface="Courier New"/>
                <a:ea typeface="Courier New"/>
                <a:cs typeface="Courier New"/>
                <a:sym typeface="Courier New"/>
              </a:rPr>
              <a:t>12</a:t>
            </a:r>
            <a:r>
              <a:rPr b="1" lang="vi" sz="1500">
                <a:solidFill>
                  <a:srgbClr val="4183C4"/>
                </a:solidFill>
                <a:highlight>
                  <a:srgbClr val="F7F7F7"/>
                </a:highlight>
                <a:latin typeface="Courier New"/>
                <a:ea typeface="Courier New"/>
                <a:cs typeface="Courier New"/>
                <a:sym typeface="Courier New"/>
              </a:rPr>
              <a:t>, </a:t>
            </a:r>
            <a:r>
              <a:rPr b="1" lang="vi" sz="1500">
                <a:solidFill>
                  <a:srgbClr val="40A070"/>
                </a:solidFill>
                <a:highlight>
                  <a:srgbClr val="F7F7F7"/>
                </a:highlight>
                <a:latin typeface="Courier New"/>
                <a:ea typeface="Courier New"/>
                <a:cs typeface="Courier New"/>
                <a:sym typeface="Courier New"/>
              </a:rPr>
              <a:t>28</a:t>
            </a:r>
            <a:r>
              <a:rPr b="1" lang="vi" sz="1500">
                <a:solidFill>
                  <a:srgbClr val="4183C4"/>
                </a:solidFill>
                <a:highlight>
                  <a:srgbClr val="F7F7F7"/>
                </a:highlight>
                <a:latin typeface="Courier New"/>
                <a:ea typeface="Courier New"/>
                <a:cs typeface="Courier New"/>
                <a:sym typeface="Courier New"/>
              </a:rPr>
              <a:t>)</a:t>
            </a:r>
            <a:endParaRPr b="1" sz="1500">
              <a:solidFill>
                <a:srgbClr val="4183C4"/>
              </a:solidFill>
              <a:highlight>
                <a:srgbClr val="FFFFFF"/>
              </a:highlight>
              <a:latin typeface="Courier New"/>
              <a:ea typeface="Courier New"/>
              <a:cs typeface="Courier New"/>
              <a:sym typeface="Courier New"/>
            </a:endParaRPr>
          </a:p>
        </p:txBody>
      </p:sp>
      <p:sp>
        <p:nvSpPr>
          <p:cNvPr id="430" name="Google Shape;430;p53"/>
          <p:cNvSpPr txBox="1"/>
          <p:nvPr/>
        </p:nvSpPr>
        <p:spPr>
          <a:xfrm>
            <a:off x="0" y="0"/>
            <a:ext cx="5034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Types and Structures</a:t>
            </a:r>
            <a:endParaRPr b="1" sz="2400"/>
          </a:p>
        </p:txBody>
      </p:sp>
      <p:sp>
        <p:nvSpPr>
          <p:cNvPr id="431" name="Google Shape;431;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4"/>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Vector Operation</a:t>
            </a:r>
            <a:endParaRPr b="1" sz="2400"/>
          </a:p>
        </p:txBody>
      </p:sp>
      <p:sp>
        <p:nvSpPr>
          <p:cNvPr id="437" name="Google Shape;437;p54"/>
          <p:cNvSpPr txBox="1"/>
          <p:nvPr/>
        </p:nvSpPr>
        <p:spPr>
          <a:xfrm>
            <a:off x="76200" y="6096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Vector Arithmetic</a:t>
            </a:r>
            <a:endParaRPr b="1" sz="1800">
              <a:solidFill>
                <a:srgbClr val="434343"/>
              </a:solidFill>
            </a:endParaRPr>
          </a:p>
        </p:txBody>
      </p:sp>
      <p:sp>
        <p:nvSpPr>
          <p:cNvPr id="438" name="Google Shape;438;p54"/>
          <p:cNvSpPr txBox="1"/>
          <p:nvPr/>
        </p:nvSpPr>
        <p:spPr>
          <a:xfrm>
            <a:off x="152400" y="1600200"/>
            <a:ext cx="4330200" cy="31863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Numeric vector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numbers &lt;-c(1,2,3,4,5)</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Character vector</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names&lt;-c("Alice","Bob","Charlie")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Addition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result &lt;- numbers + 2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print(result)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3 4 5 6 7</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Multiplication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result &lt;- numbers *2 print(result)</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2 4 6 8 10</a:t>
            </a:r>
            <a:endParaRPr b="1" sz="1500">
              <a:solidFill>
                <a:schemeClr val="dk1"/>
              </a:solidFill>
              <a:highlight>
                <a:srgbClr val="FFFFFF"/>
              </a:highlight>
              <a:latin typeface="Courier New"/>
              <a:ea typeface="Courier New"/>
              <a:cs typeface="Courier New"/>
              <a:sym typeface="Courier New"/>
            </a:endParaRPr>
          </a:p>
        </p:txBody>
      </p:sp>
      <p:sp>
        <p:nvSpPr>
          <p:cNvPr id="439" name="Google Shape;439;p54"/>
          <p:cNvSpPr txBox="1"/>
          <p:nvPr/>
        </p:nvSpPr>
        <p:spPr>
          <a:xfrm>
            <a:off x="5186300" y="1600200"/>
            <a:ext cx="3618600" cy="18009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Adding two vectors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vector1 &lt;-c(1,2,3)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vector2 &lt;-c(4,5,6)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result &lt;- vector1 + vector2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print(result)</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5 7 9</a:t>
            </a:r>
            <a:endParaRPr b="1" sz="1500">
              <a:solidFill>
                <a:schemeClr val="dk1"/>
              </a:solidFill>
              <a:highlight>
                <a:srgbClr val="FFFFFF"/>
              </a:highlight>
              <a:latin typeface="Courier New"/>
              <a:ea typeface="Courier New"/>
              <a:cs typeface="Courier New"/>
              <a:sym typeface="Courier New"/>
            </a:endParaRPr>
          </a:p>
        </p:txBody>
      </p:sp>
      <p:sp>
        <p:nvSpPr>
          <p:cNvPr id="440" name="Google Shape;440;p54"/>
          <p:cNvSpPr txBox="1"/>
          <p:nvPr/>
        </p:nvSpPr>
        <p:spPr>
          <a:xfrm>
            <a:off x="76200" y="1295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rgbClr val="434343"/>
                </a:solidFill>
              </a:rPr>
              <a:t>Element-wise Operations:</a:t>
            </a:r>
            <a:endParaRPr b="1">
              <a:solidFill>
                <a:srgbClr val="434343"/>
              </a:solidFill>
            </a:endParaRPr>
          </a:p>
        </p:txBody>
      </p:sp>
      <p:sp>
        <p:nvSpPr>
          <p:cNvPr id="441" name="Google Shape;441;p54"/>
          <p:cNvSpPr txBox="1"/>
          <p:nvPr/>
        </p:nvSpPr>
        <p:spPr>
          <a:xfrm>
            <a:off x="5186300" y="1295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rgbClr val="434343"/>
                </a:solidFill>
              </a:rPr>
              <a:t>Vector-Vector Operations</a:t>
            </a:r>
            <a:endParaRPr b="1">
              <a:solidFill>
                <a:srgbClr val="434343"/>
              </a:solidFill>
            </a:endParaRPr>
          </a:p>
        </p:txBody>
      </p:sp>
      <p:sp>
        <p:nvSpPr>
          <p:cNvPr id="442" name="Google Shape;442;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5"/>
          <p:cNvSpPr txBox="1"/>
          <p:nvPr/>
        </p:nvSpPr>
        <p:spPr>
          <a:xfrm>
            <a:off x="76200" y="533400"/>
            <a:ext cx="407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Vector Indexing and Subsetting</a:t>
            </a:r>
            <a:endParaRPr b="1" sz="1800">
              <a:solidFill>
                <a:srgbClr val="434343"/>
              </a:solidFill>
            </a:endParaRPr>
          </a:p>
        </p:txBody>
      </p:sp>
      <p:sp>
        <p:nvSpPr>
          <p:cNvPr id="448" name="Google Shape;448;p55"/>
          <p:cNvSpPr txBox="1"/>
          <p:nvPr/>
        </p:nvSpPr>
        <p:spPr>
          <a:xfrm>
            <a:off x="76200" y="10668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rgbClr val="434343"/>
                </a:solidFill>
              </a:rPr>
              <a:t>Accessing Elements</a:t>
            </a:r>
            <a:r>
              <a:rPr lang="vi">
                <a:solidFill>
                  <a:srgbClr val="434343"/>
                </a:solidFill>
              </a:rPr>
              <a:t>:</a:t>
            </a:r>
            <a:endParaRPr>
              <a:solidFill>
                <a:srgbClr val="434343"/>
              </a:solidFill>
            </a:endParaRPr>
          </a:p>
        </p:txBody>
      </p:sp>
      <p:sp>
        <p:nvSpPr>
          <p:cNvPr id="449" name="Google Shape;449;p55"/>
          <p:cNvSpPr txBox="1"/>
          <p:nvPr/>
        </p:nvSpPr>
        <p:spPr>
          <a:xfrm>
            <a:off x="76200" y="1447800"/>
            <a:ext cx="3996900" cy="11082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Access the second element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second_element &lt;- numbers[2] print(second_element)</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2</a:t>
            </a:r>
            <a:endParaRPr b="1" sz="1500">
              <a:solidFill>
                <a:schemeClr val="dk1"/>
              </a:solidFill>
              <a:highlight>
                <a:srgbClr val="FFFFFF"/>
              </a:highlight>
              <a:latin typeface="Courier New"/>
              <a:ea typeface="Courier New"/>
              <a:cs typeface="Courier New"/>
              <a:sym typeface="Courier New"/>
            </a:endParaRPr>
          </a:p>
        </p:txBody>
      </p:sp>
      <p:sp>
        <p:nvSpPr>
          <p:cNvPr id="450" name="Google Shape;450;p55"/>
          <p:cNvSpPr txBox="1"/>
          <p:nvPr/>
        </p:nvSpPr>
        <p:spPr>
          <a:xfrm>
            <a:off x="76200" y="3149825"/>
            <a:ext cx="3996900" cy="13392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Get a subset of the first three elements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subset_vector &lt;- numbers[1:3] print(subset_vector)</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1 2 3</a:t>
            </a:r>
            <a:endParaRPr b="1" sz="1500">
              <a:solidFill>
                <a:schemeClr val="dk1"/>
              </a:solidFill>
              <a:highlight>
                <a:srgbClr val="FFFFFF"/>
              </a:highlight>
              <a:latin typeface="Courier New"/>
              <a:ea typeface="Courier New"/>
              <a:cs typeface="Courier New"/>
              <a:sym typeface="Courier New"/>
            </a:endParaRPr>
          </a:p>
        </p:txBody>
      </p:sp>
      <p:sp>
        <p:nvSpPr>
          <p:cNvPr id="451" name="Google Shape;451;p55"/>
          <p:cNvSpPr txBox="1"/>
          <p:nvPr/>
        </p:nvSpPr>
        <p:spPr>
          <a:xfrm>
            <a:off x="4650975" y="1393775"/>
            <a:ext cx="4210800" cy="13392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Get elements greater than 3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gt_than_3 &lt;- numbers[numbers &gt;3] print(greater_than_three)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4 5</a:t>
            </a:r>
            <a:endParaRPr b="1" sz="1500">
              <a:solidFill>
                <a:schemeClr val="dk1"/>
              </a:solidFill>
              <a:highlight>
                <a:srgbClr val="FFFFFF"/>
              </a:highlight>
              <a:latin typeface="Courier New"/>
              <a:ea typeface="Courier New"/>
              <a:cs typeface="Courier New"/>
              <a:sym typeface="Courier New"/>
            </a:endParaRPr>
          </a:p>
        </p:txBody>
      </p:sp>
      <p:sp>
        <p:nvSpPr>
          <p:cNvPr id="452" name="Google Shape;452;p55"/>
          <p:cNvSpPr txBox="1"/>
          <p:nvPr/>
        </p:nvSpPr>
        <p:spPr>
          <a:xfrm>
            <a:off x="76200" y="2819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rgbClr val="434343"/>
                </a:solidFill>
              </a:rPr>
              <a:t>Subsetting</a:t>
            </a:r>
            <a:r>
              <a:rPr lang="vi">
                <a:solidFill>
                  <a:srgbClr val="434343"/>
                </a:solidFill>
              </a:rPr>
              <a:t>:</a:t>
            </a:r>
            <a:endParaRPr>
              <a:solidFill>
                <a:srgbClr val="434343"/>
              </a:solidFill>
            </a:endParaRPr>
          </a:p>
        </p:txBody>
      </p:sp>
      <p:sp>
        <p:nvSpPr>
          <p:cNvPr id="453" name="Google Shape;453;p55"/>
          <p:cNvSpPr txBox="1"/>
          <p:nvPr/>
        </p:nvSpPr>
        <p:spPr>
          <a:xfrm>
            <a:off x="4650975" y="10346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rgbClr val="434343"/>
                </a:solidFill>
              </a:rPr>
              <a:t>Logical Subsetting</a:t>
            </a:r>
            <a:endParaRPr b="1">
              <a:solidFill>
                <a:srgbClr val="434343"/>
              </a:solidFill>
            </a:endParaRPr>
          </a:p>
        </p:txBody>
      </p:sp>
      <p:sp>
        <p:nvSpPr>
          <p:cNvPr id="454" name="Google Shape;454;p55"/>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Vector Operation</a:t>
            </a:r>
            <a:endParaRPr b="1" sz="2400"/>
          </a:p>
        </p:txBody>
      </p:sp>
      <p:sp>
        <p:nvSpPr>
          <p:cNvPr id="455" name="Google Shape;455;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6"/>
          <p:cNvSpPr txBox="1"/>
          <p:nvPr/>
        </p:nvSpPr>
        <p:spPr>
          <a:xfrm>
            <a:off x="0" y="990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Vector Naming</a:t>
            </a:r>
            <a:endParaRPr b="1"/>
          </a:p>
        </p:txBody>
      </p:sp>
      <p:sp>
        <p:nvSpPr>
          <p:cNvPr id="461" name="Google Shape;461;p56"/>
          <p:cNvSpPr txBox="1"/>
          <p:nvPr/>
        </p:nvSpPr>
        <p:spPr>
          <a:xfrm>
            <a:off x="365750" y="1363275"/>
            <a:ext cx="7809300" cy="11082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Name the elements of the vector</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names(numbers)&lt;-c("First","Second","Third","Fourth","Fifth")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print(numbers)</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[1] First Second Third Fourth Fifth # 1 2 3 4 5</a:t>
            </a:r>
            <a:endParaRPr b="1" sz="1500">
              <a:highlight>
                <a:srgbClr val="FFFFFF"/>
              </a:highlight>
              <a:latin typeface="Courier New"/>
              <a:ea typeface="Courier New"/>
              <a:cs typeface="Courier New"/>
              <a:sym typeface="Courier New"/>
            </a:endParaRPr>
          </a:p>
        </p:txBody>
      </p:sp>
      <p:sp>
        <p:nvSpPr>
          <p:cNvPr id="462" name="Google Shape;462;p56"/>
          <p:cNvSpPr txBox="1"/>
          <p:nvPr/>
        </p:nvSpPr>
        <p:spPr>
          <a:xfrm>
            <a:off x="0" y="29050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Vector Type</a:t>
            </a:r>
            <a:endParaRPr b="1"/>
          </a:p>
        </p:txBody>
      </p:sp>
      <p:sp>
        <p:nvSpPr>
          <p:cNvPr id="463" name="Google Shape;463;p56"/>
          <p:cNvSpPr txBox="1"/>
          <p:nvPr/>
        </p:nvSpPr>
        <p:spPr>
          <a:xfrm>
            <a:off x="106625" y="3381450"/>
            <a:ext cx="3948600" cy="11082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Get the type of the vector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vector_type &lt;- typeof(numbers) </a:t>
            </a:r>
            <a:r>
              <a:rPr b="1" lang="vi" sz="1500">
                <a:solidFill>
                  <a:srgbClr val="434343"/>
                </a:solidFill>
                <a:highlight>
                  <a:srgbClr val="FFFFFF"/>
                </a:highlight>
                <a:latin typeface="Courier New"/>
                <a:ea typeface="Courier New"/>
                <a:cs typeface="Courier New"/>
                <a:sym typeface="Courier New"/>
              </a:rPr>
              <a:t>print(vector_type)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[1] "double"</a:t>
            </a:r>
            <a:endParaRPr b="1" sz="1500">
              <a:highlight>
                <a:srgbClr val="FFFFFF"/>
              </a:highlight>
              <a:latin typeface="Courier New"/>
              <a:ea typeface="Courier New"/>
              <a:cs typeface="Courier New"/>
              <a:sym typeface="Courier New"/>
            </a:endParaRPr>
          </a:p>
        </p:txBody>
      </p:sp>
      <p:sp>
        <p:nvSpPr>
          <p:cNvPr id="464" name="Google Shape;464;p56"/>
          <p:cNvSpPr txBox="1"/>
          <p:nvPr/>
        </p:nvSpPr>
        <p:spPr>
          <a:xfrm>
            <a:off x="4871250" y="30574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Combining Vectors</a:t>
            </a:r>
            <a:endParaRPr b="1"/>
          </a:p>
        </p:txBody>
      </p:sp>
      <p:sp>
        <p:nvSpPr>
          <p:cNvPr id="465" name="Google Shape;465;p56"/>
          <p:cNvSpPr txBox="1"/>
          <p:nvPr/>
        </p:nvSpPr>
        <p:spPr>
          <a:xfrm>
            <a:off x="4871250" y="3426225"/>
            <a:ext cx="3809100" cy="13392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Combine vectors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combined_vector &lt;-c(vector1, vector2)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print(combined_vector)</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1 2 3 4 5 6</a:t>
            </a:r>
            <a:endParaRPr b="1" sz="1500">
              <a:solidFill>
                <a:schemeClr val="dk1"/>
              </a:solidFill>
              <a:highlight>
                <a:srgbClr val="FFFFFF"/>
              </a:highlight>
              <a:latin typeface="Courier New"/>
              <a:ea typeface="Courier New"/>
              <a:cs typeface="Courier New"/>
              <a:sym typeface="Courier New"/>
            </a:endParaRPr>
          </a:p>
        </p:txBody>
      </p:sp>
      <p:sp>
        <p:nvSpPr>
          <p:cNvPr id="466" name="Google Shape;466;p56"/>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Vector Operation</a:t>
            </a:r>
            <a:endParaRPr b="1" sz="2400"/>
          </a:p>
        </p:txBody>
      </p:sp>
      <p:sp>
        <p:nvSpPr>
          <p:cNvPr id="467" name="Google Shape;467;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57"/>
          <p:cNvSpPr txBox="1"/>
          <p:nvPr/>
        </p:nvSpPr>
        <p:spPr>
          <a:xfrm>
            <a:off x="76200" y="8382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t>The Recycling Rule</a:t>
            </a:r>
            <a:endParaRPr b="1" sz="1800"/>
          </a:p>
        </p:txBody>
      </p:sp>
      <p:sp>
        <p:nvSpPr>
          <p:cNvPr id="473" name="Google Shape;473;p57"/>
          <p:cNvSpPr txBox="1"/>
          <p:nvPr/>
        </p:nvSpPr>
        <p:spPr>
          <a:xfrm>
            <a:off x="617900" y="2902525"/>
            <a:ext cx="7722600" cy="18009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Shorter vector is recycled to match the length of the longer vector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short_vector &lt;-c(1,2)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long_vector &lt;-c(10,20,30,40)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result &lt;- long_vector + short_vector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print(result)</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[1] 11 22 31 42</a:t>
            </a:r>
            <a:endParaRPr b="1" sz="1500">
              <a:highlight>
                <a:srgbClr val="FFFFFF"/>
              </a:highlight>
              <a:latin typeface="Courier New"/>
              <a:ea typeface="Courier New"/>
              <a:cs typeface="Courier New"/>
              <a:sym typeface="Courier New"/>
            </a:endParaRPr>
          </a:p>
        </p:txBody>
      </p:sp>
      <p:sp>
        <p:nvSpPr>
          <p:cNvPr id="474" name="Google Shape;474;p57"/>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Vector Operation</a:t>
            </a:r>
            <a:endParaRPr b="1" sz="2400"/>
          </a:p>
        </p:txBody>
      </p:sp>
      <p:sp>
        <p:nvSpPr>
          <p:cNvPr id="475" name="Google Shape;475;p57"/>
          <p:cNvSpPr txBox="1"/>
          <p:nvPr/>
        </p:nvSpPr>
        <p:spPr>
          <a:xfrm>
            <a:off x="401700" y="1312663"/>
            <a:ext cx="8340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800"/>
              <a:t>→ H</a:t>
            </a:r>
            <a:r>
              <a:rPr lang="vi" sz="1800"/>
              <a:t>ow R handles operations between vectors of unequal lengths.</a:t>
            </a:r>
            <a:endParaRPr sz="1800"/>
          </a:p>
          <a:p>
            <a:pPr indent="0" lvl="0" marL="0" rtl="0" algn="l">
              <a:spcBef>
                <a:spcPts val="0"/>
              </a:spcBef>
              <a:spcAft>
                <a:spcPts val="0"/>
              </a:spcAft>
              <a:buNone/>
            </a:pPr>
            <a:r>
              <a:t/>
            </a:r>
            <a:endParaRPr sz="1800"/>
          </a:p>
          <a:p>
            <a:pPr indent="0" lvl="0" marL="0" rtl="0" algn="l">
              <a:spcBef>
                <a:spcPts val="0"/>
              </a:spcBef>
              <a:spcAft>
                <a:spcPts val="0"/>
              </a:spcAft>
              <a:buNone/>
            </a:pPr>
            <a:r>
              <a:rPr lang="vi" sz="1800"/>
              <a:t>→ R will "recycle" the shorter vector by repeating its elements until it matches the length of the longer vector.</a:t>
            </a:r>
            <a:endParaRPr sz="1800"/>
          </a:p>
        </p:txBody>
      </p:sp>
      <p:pic>
        <p:nvPicPr>
          <p:cNvPr id="476" name="Google Shape;476;p57"/>
          <p:cNvPicPr preferRelativeResize="0"/>
          <p:nvPr/>
        </p:nvPicPr>
        <p:blipFill>
          <a:blip r:embed="rId3">
            <a:alphaModFix/>
          </a:blip>
          <a:stretch>
            <a:fillRect/>
          </a:stretch>
        </p:blipFill>
        <p:spPr>
          <a:xfrm>
            <a:off x="7449300" y="554100"/>
            <a:ext cx="1293000" cy="1293000"/>
          </a:xfrm>
          <a:prstGeom prst="rect">
            <a:avLst/>
          </a:prstGeom>
          <a:noFill/>
          <a:ln>
            <a:noFill/>
          </a:ln>
        </p:spPr>
      </p:pic>
      <p:sp>
        <p:nvSpPr>
          <p:cNvPr id="477" name="Google Shape;477;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pic>
        <p:nvPicPr>
          <p:cNvPr id="482" name="Google Shape;482;p58"/>
          <p:cNvPicPr preferRelativeResize="0"/>
          <p:nvPr/>
        </p:nvPicPr>
        <p:blipFill>
          <a:blip r:embed="rId3">
            <a:alphaModFix/>
          </a:blip>
          <a:stretch>
            <a:fillRect/>
          </a:stretch>
        </p:blipFill>
        <p:spPr>
          <a:xfrm>
            <a:off x="1263274" y="436413"/>
            <a:ext cx="6617450" cy="4270674"/>
          </a:xfrm>
          <a:prstGeom prst="rect">
            <a:avLst/>
          </a:prstGeom>
          <a:noFill/>
          <a:ln>
            <a:noFill/>
          </a:ln>
        </p:spPr>
      </p:pic>
      <p:sp>
        <p:nvSpPr>
          <p:cNvPr id="483" name="Google Shape;483;p58"/>
          <p:cNvSpPr txBox="1"/>
          <p:nvPr/>
        </p:nvSpPr>
        <p:spPr>
          <a:xfrm>
            <a:off x="0" y="4707075"/>
            <a:ext cx="814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u="sng">
                <a:solidFill>
                  <a:schemeClr val="hlink"/>
                </a:solidFill>
                <a:hlinkClick r:id="rId4"/>
              </a:rPr>
              <a:t>https://www.gastonsanchez.com/R-coding-basics/vectors4.html#recycling</a:t>
            </a:r>
            <a:r>
              <a:rPr lang="vi"/>
              <a:t> </a:t>
            </a:r>
            <a:endParaRPr/>
          </a:p>
        </p:txBody>
      </p:sp>
      <p:sp>
        <p:nvSpPr>
          <p:cNvPr id="484" name="Google Shape;484;p58"/>
          <p:cNvSpPr txBox="1"/>
          <p:nvPr/>
        </p:nvSpPr>
        <p:spPr>
          <a:xfrm>
            <a:off x="0" y="533400"/>
            <a:ext cx="206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The Recycling Rule</a:t>
            </a:r>
            <a:endParaRPr b="1"/>
          </a:p>
        </p:txBody>
      </p:sp>
      <p:sp>
        <p:nvSpPr>
          <p:cNvPr id="485" name="Google Shape;485;p58"/>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Vector Operation</a:t>
            </a:r>
            <a:endParaRPr b="1" sz="2400"/>
          </a:p>
        </p:txBody>
      </p:sp>
      <p:sp>
        <p:nvSpPr>
          <p:cNvPr id="486" name="Google Shape;486;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p59"/>
          <p:cNvPicPr preferRelativeResize="0"/>
          <p:nvPr/>
        </p:nvPicPr>
        <p:blipFill>
          <a:blip r:embed="rId3">
            <a:alphaModFix/>
          </a:blip>
          <a:stretch>
            <a:fillRect/>
          </a:stretch>
        </p:blipFill>
        <p:spPr>
          <a:xfrm>
            <a:off x="1843688" y="319125"/>
            <a:ext cx="6523426" cy="4505251"/>
          </a:xfrm>
          <a:prstGeom prst="rect">
            <a:avLst/>
          </a:prstGeom>
          <a:noFill/>
          <a:ln>
            <a:noFill/>
          </a:ln>
        </p:spPr>
      </p:pic>
      <p:sp>
        <p:nvSpPr>
          <p:cNvPr id="492" name="Google Shape;492;p59"/>
          <p:cNvSpPr txBox="1"/>
          <p:nvPr/>
        </p:nvSpPr>
        <p:spPr>
          <a:xfrm>
            <a:off x="0" y="4743300"/>
            <a:ext cx="883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u="sng">
                <a:solidFill>
                  <a:schemeClr val="hlink"/>
                </a:solidFill>
                <a:hlinkClick r:id="rId4"/>
              </a:rPr>
              <a:t>https://www.gastonsanchez.com/R-coding-basics/vectors4.html#recycling</a:t>
            </a:r>
            <a:r>
              <a:rPr lang="vi"/>
              <a:t> </a:t>
            </a:r>
            <a:endParaRPr/>
          </a:p>
        </p:txBody>
      </p:sp>
      <p:sp>
        <p:nvSpPr>
          <p:cNvPr id="493" name="Google Shape;493;p59"/>
          <p:cNvSpPr txBox="1"/>
          <p:nvPr/>
        </p:nvSpPr>
        <p:spPr>
          <a:xfrm>
            <a:off x="0" y="762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The Recycling Rule</a:t>
            </a:r>
            <a:endParaRPr b="1"/>
          </a:p>
        </p:txBody>
      </p:sp>
      <p:sp>
        <p:nvSpPr>
          <p:cNvPr id="494" name="Google Shape;494;p59"/>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Vector Operation</a:t>
            </a:r>
            <a:endParaRPr b="1" sz="2400"/>
          </a:p>
        </p:txBody>
      </p:sp>
      <p:sp>
        <p:nvSpPr>
          <p:cNvPr id="495" name="Google Shape;495;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0"/>
          <p:cNvSpPr txBox="1"/>
          <p:nvPr/>
        </p:nvSpPr>
        <p:spPr>
          <a:xfrm>
            <a:off x="5922325" y="520800"/>
            <a:ext cx="2761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Special functions: </a:t>
            </a:r>
            <a:r>
              <a:rPr b="1" lang="vi"/>
              <a:t>Sequences, Repetition, Sorting, and Lengths</a:t>
            </a:r>
            <a:endParaRPr b="1"/>
          </a:p>
        </p:txBody>
      </p:sp>
      <p:sp>
        <p:nvSpPr>
          <p:cNvPr id="501" name="Google Shape;501;p60"/>
          <p:cNvSpPr txBox="1"/>
          <p:nvPr/>
        </p:nvSpPr>
        <p:spPr>
          <a:xfrm>
            <a:off x="192925" y="520800"/>
            <a:ext cx="5729400" cy="4622700"/>
          </a:xfrm>
          <a:prstGeom prst="rect">
            <a:avLst/>
          </a:prstGeom>
          <a:solidFill>
            <a:srgbClr val="FFF2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Sequences with seq()</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&gt; seq(from=3, to=27, by=3)</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3  6  9 12 15 18 21 24 27</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Repetition with rep()</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&gt; rep(x=1,times=4)</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1 1 1 1</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&gt; rep(x=c(3,62,8.3),times=3)</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3.0 62.0  8.3  3.0 62.0  8.3  3.0 62.0 8.3</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Sorting with sort()</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&gt; sort(x=c(2.5,-1,-10,3.44),decreasing=FALSE)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-10.00  -1.00   2.50   3.44</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&gt; sort(x=c(2.5,-1,-10,3.44),decreasing=TRUE)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[1]   3.44   2.50  -1.00 -10.00</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Finding a Vector length with length()</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&gt; length(x=c(3,2,8,1))</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[1] 4</a:t>
            </a:r>
            <a:endParaRPr b="1" sz="1500">
              <a:highlight>
                <a:srgbClr val="FFFFFF"/>
              </a:highlight>
              <a:latin typeface="Courier New"/>
              <a:ea typeface="Courier New"/>
              <a:cs typeface="Courier New"/>
              <a:sym typeface="Courier New"/>
            </a:endParaRPr>
          </a:p>
        </p:txBody>
      </p:sp>
      <p:sp>
        <p:nvSpPr>
          <p:cNvPr id="502" name="Google Shape;502;p60"/>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Vector Operation</a:t>
            </a:r>
            <a:endParaRPr b="1" sz="2400"/>
          </a:p>
        </p:txBody>
      </p:sp>
      <p:sp>
        <p:nvSpPr>
          <p:cNvPr id="503" name="Google Shape;50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1"/>
          <p:cNvSpPr txBox="1"/>
          <p:nvPr/>
        </p:nvSpPr>
        <p:spPr>
          <a:xfrm>
            <a:off x="0" y="421500"/>
            <a:ext cx="4089600" cy="5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Subsetting and Element Extraction</a:t>
            </a:r>
            <a:endParaRPr b="1" sz="1800">
              <a:solidFill>
                <a:schemeClr val="dk2"/>
              </a:solidFill>
            </a:endParaRPr>
          </a:p>
        </p:txBody>
      </p:sp>
      <p:sp>
        <p:nvSpPr>
          <p:cNvPr id="509" name="Google Shape;509;p61"/>
          <p:cNvSpPr txBox="1"/>
          <p:nvPr/>
        </p:nvSpPr>
        <p:spPr>
          <a:xfrm>
            <a:off x="371175" y="1138175"/>
            <a:ext cx="5300400" cy="31863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&gt; myvec &lt;- c(5,-2.3,4,4,4,6,8,10,40221,-8)</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&gt; length(x=myvec)</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[1] 10</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&gt; myvec[1]</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[1] 5</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&gt; foo &lt;- myvec[2]</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&gt; foo</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[1] -2.3</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&gt; myvec[length(x=myvec)]</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[1] -8</a:t>
            </a:r>
            <a:endParaRPr b="1" sz="1500">
              <a:highlight>
                <a:srgbClr val="FFFFFF"/>
              </a:highlight>
              <a:latin typeface="Courier New"/>
              <a:ea typeface="Courier New"/>
              <a:cs typeface="Courier New"/>
              <a:sym typeface="Courier New"/>
            </a:endParaRPr>
          </a:p>
        </p:txBody>
      </p:sp>
      <p:pic>
        <p:nvPicPr>
          <p:cNvPr id="510" name="Google Shape;510;p61"/>
          <p:cNvPicPr preferRelativeResize="0"/>
          <p:nvPr/>
        </p:nvPicPr>
        <p:blipFill>
          <a:blip r:embed="rId3">
            <a:alphaModFix/>
          </a:blip>
          <a:stretch>
            <a:fillRect/>
          </a:stretch>
        </p:blipFill>
        <p:spPr>
          <a:xfrm>
            <a:off x="4435275" y="2001975"/>
            <a:ext cx="4145425" cy="1879425"/>
          </a:xfrm>
          <a:prstGeom prst="rect">
            <a:avLst/>
          </a:prstGeom>
          <a:noFill/>
          <a:ln>
            <a:noFill/>
          </a:ln>
        </p:spPr>
      </p:pic>
      <p:sp>
        <p:nvSpPr>
          <p:cNvPr id="511" name="Google Shape;511;p61"/>
          <p:cNvSpPr txBox="1"/>
          <p:nvPr/>
        </p:nvSpPr>
        <p:spPr>
          <a:xfrm>
            <a:off x="5909800" y="45279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u="sng">
                <a:solidFill>
                  <a:schemeClr val="hlink"/>
                </a:solidFill>
                <a:hlinkClick r:id="rId4"/>
              </a:rPr>
              <a:t>https://www.geeksforgeeks.org/r-vector/</a:t>
            </a:r>
            <a:r>
              <a:rPr lang="vi"/>
              <a:t> </a:t>
            </a:r>
            <a:endParaRPr/>
          </a:p>
        </p:txBody>
      </p:sp>
      <p:sp>
        <p:nvSpPr>
          <p:cNvPr id="512" name="Google Shape;512;p61"/>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Vector Operation</a:t>
            </a:r>
            <a:endParaRPr b="1" sz="2400"/>
          </a:p>
        </p:txBody>
      </p:sp>
      <p:sp>
        <p:nvSpPr>
          <p:cNvPr id="513" name="Google Shape;513;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5759483" y="3248951"/>
            <a:ext cx="2409793" cy="1780400"/>
          </a:xfrm>
          <a:prstGeom prst="rect">
            <a:avLst/>
          </a:prstGeom>
          <a:noFill/>
          <a:ln>
            <a:noFill/>
          </a:ln>
        </p:spPr>
      </p:pic>
      <p:sp>
        <p:nvSpPr>
          <p:cNvPr id="85" name="Google Shape;85;p17"/>
          <p:cNvSpPr txBox="1"/>
          <p:nvPr/>
        </p:nvSpPr>
        <p:spPr>
          <a:xfrm>
            <a:off x="0" y="533400"/>
            <a:ext cx="8369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800">
                <a:solidFill>
                  <a:schemeClr val="dk2"/>
                </a:solidFill>
              </a:rPr>
              <a:t>Generation of publication-quality graphs and figures.</a:t>
            </a:r>
            <a:endParaRPr sz="1800">
              <a:solidFill>
                <a:schemeClr val="dk2"/>
              </a:solidFill>
            </a:endParaRPr>
          </a:p>
        </p:txBody>
      </p:sp>
      <p:sp>
        <p:nvSpPr>
          <p:cNvPr id="86" name="Google Shape;86;p17"/>
          <p:cNvSpPr txBox="1"/>
          <p:nvPr/>
        </p:nvSpPr>
        <p:spPr>
          <a:xfrm>
            <a:off x="0" y="0"/>
            <a:ext cx="62835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solidFill>
                  <a:schemeClr val="dk1"/>
                </a:solidFill>
              </a:rPr>
              <a:t>Why Use R for Bioinformatics Analysis?</a:t>
            </a:r>
            <a:endParaRPr b="1" sz="2400">
              <a:solidFill>
                <a:schemeClr val="dk1"/>
              </a:solidFill>
            </a:endParaRPr>
          </a:p>
        </p:txBody>
      </p:sp>
      <p:sp>
        <p:nvSpPr>
          <p:cNvPr id="87" name="Google Shape;8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pic>
        <p:nvPicPr>
          <p:cNvPr id="88" name="Google Shape;88;p17"/>
          <p:cNvPicPr preferRelativeResize="0"/>
          <p:nvPr/>
        </p:nvPicPr>
        <p:blipFill>
          <a:blip r:embed="rId4">
            <a:alphaModFix/>
          </a:blip>
          <a:stretch>
            <a:fillRect/>
          </a:stretch>
        </p:blipFill>
        <p:spPr>
          <a:xfrm>
            <a:off x="566975" y="914413"/>
            <a:ext cx="2802048" cy="2202825"/>
          </a:xfrm>
          <a:prstGeom prst="rect">
            <a:avLst/>
          </a:prstGeom>
          <a:noFill/>
          <a:ln>
            <a:noFill/>
          </a:ln>
        </p:spPr>
      </p:pic>
      <p:pic>
        <p:nvPicPr>
          <p:cNvPr id="89" name="Google Shape;89;p17"/>
          <p:cNvPicPr preferRelativeResize="0"/>
          <p:nvPr/>
        </p:nvPicPr>
        <p:blipFill rotWithShape="1">
          <a:blip r:embed="rId5">
            <a:alphaModFix/>
          </a:blip>
          <a:srcRect b="0" l="0" r="0" t="4141"/>
          <a:stretch/>
        </p:blipFill>
        <p:spPr>
          <a:xfrm>
            <a:off x="3288475" y="2060000"/>
            <a:ext cx="2567050" cy="1934451"/>
          </a:xfrm>
          <a:prstGeom prst="rect">
            <a:avLst/>
          </a:prstGeom>
          <a:noFill/>
          <a:ln>
            <a:noFill/>
          </a:ln>
        </p:spPr>
      </p:pic>
      <p:pic>
        <p:nvPicPr>
          <p:cNvPr id="90" name="Google Shape;90;p17"/>
          <p:cNvPicPr preferRelativeResize="0"/>
          <p:nvPr/>
        </p:nvPicPr>
        <p:blipFill rotWithShape="1">
          <a:blip r:embed="rId6">
            <a:alphaModFix/>
          </a:blip>
          <a:srcRect b="0" l="0" r="0" t="9181"/>
          <a:stretch/>
        </p:blipFill>
        <p:spPr>
          <a:xfrm>
            <a:off x="485125" y="3174200"/>
            <a:ext cx="2879549" cy="1855150"/>
          </a:xfrm>
          <a:prstGeom prst="rect">
            <a:avLst/>
          </a:prstGeom>
          <a:noFill/>
          <a:ln>
            <a:noFill/>
          </a:ln>
        </p:spPr>
      </p:pic>
      <p:pic>
        <p:nvPicPr>
          <p:cNvPr id="91" name="Google Shape;91;p17"/>
          <p:cNvPicPr preferRelativeResize="0"/>
          <p:nvPr/>
        </p:nvPicPr>
        <p:blipFill>
          <a:blip r:embed="rId7">
            <a:alphaModFix/>
          </a:blip>
          <a:stretch>
            <a:fillRect/>
          </a:stretch>
        </p:blipFill>
        <p:spPr>
          <a:xfrm>
            <a:off x="5472600" y="706500"/>
            <a:ext cx="2879549" cy="246624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62"/>
          <p:cNvSpPr txBox="1"/>
          <p:nvPr/>
        </p:nvSpPr>
        <p:spPr>
          <a:xfrm>
            <a:off x="95075" y="411300"/>
            <a:ext cx="1213500" cy="48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Factors</a:t>
            </a:r>
            <a:endParaRPr b="1" sz="1800">
              <a:solidFill>
                <a:schemeClr val="dk2"/>
              </a:solidFill>
            </a:endParaRPr>
          </a:p>
        </p:txBody>
      </p:sp>
      <p:sp>
        <p:nvSpPr>
          <p:cNvPr id="519" name="Google Shape;519;p62"/>
          <p:cNvSpPr txBox="1"/>
          <p:nvPr/>
        </p:nvSpPr>
        <p:spPr>
          <a:xfrm>
            <a:off x="144050" y="775500"/>
            <a:ext cx="8601300" cy="10158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rgbClr val="434343"/>
              </a:buClr>
              <a:buSzPts val="1800"/>
              <a:buChar char="●"/>
            </a:pPr>
            <a:r>
              <a:rPr lang="vi" sz="1800">
                <a:solidFill>
                  <a:srgbClr val="434343"/>
                </a:solidFill>
              </a:rPr>
              <a:t>R</a:t>
            </a:r>
            <a:r>
              <a:rPr lang="vi" sz="1800">
                <a:solidFill>
                  <a:srgbClr val="434343"/>
                </a:solidFill>
              </a:rPr>
              <a:t>epresent categorical data in R</a:t>
            </a:r>
            <a:endParaRPr sz="1800">
              <a:solidFill>
                <a:srgbClr val="434343"/>
              </a:solidFill>
            </a:endParaRPr>
          </a:p>
          <a:p>
            <a:pPr indent="-342900" lvl="0" marL="457200" rtl="0" algn="l">
              <a:spcBef>
                <a:spcPts val="0"/>
              </a:spcBef>
              <a:spcAft>
                <a:spcPts val="0"/>
              </a:spcAft>
              <a:buClr>
                <a:srgbClr val="434343"/>
              </a:buClr>
              <a:buSzPts val="1800"/>
              <a:buChar char="●"/>
            </a:pPr>
            <a:r>
              <a:rPr lang="vi" sz="1800">
                <a:solidFill>
                  <a:srgbClr val="434343"/>
                </a:solidFill>
              </a:rPr>
              <a:t>Store both the values of the data and the corresponding levels </a:t>
            </a:r>
            <a:endParaRPr sz="1800">
              <a:solidFill>
                <a:srgbClr val="434343"/>
              </a:solidFill>
            </a:endParaRPr>
          </a:p>
          <a:p>
            <a:pPr indent="-342900" lvl="0" marL="457200" rtl="0" algn="l">
              <a:spcBef>
                <a:spcPts val="0"/>
              </a:spcBef>
              <a:spcAft>
                <a:spcPts val="0"/>
              </a:spcAft>
              <a:buClr>
                <a:srgbClr val="434343"/>
              </a:buClr>
              <a:buSzPts val="1800"/>
              <a:buChar char="●"/>
            </a:pPr>
            <a:r>
              <a:rPr lang="vi" sz="1800">
                <a:solidFill>
                  <a:srgbClr val="434343"/>
                </a:solidFill>
              </a:rPr>
              <a:t>Unique values</a:t>
            </a:r>
            <a:endParaRPr sz="1800">
              <a:solidFill>
                <a:srgbClr val="434343"/>
              </a:solidFill>
            </a:endParaRPr>
          </a:p>
        </p:txBody>
      </p:sp>
      <p:sp>
        <p:nvSpPr>
          <p:cNvPr id="520" name="Google Shape;520;p62"/>
          <p:cNvSpPr txBox="1"/>
          <p:nvPr/>
        </p:nvSpPr>
        <p:spPr>
          <a:xfrm>
            <a:off x="457200" y="1828800"/>
            <a:ext cx="8211900" cy="15699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Creating a factor from a character vector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colors &lt;-c("red","green","blue","red","green")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color_factor &lt;- factor(colors) print(color_factor)</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[1] red green blue red green </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Levels: blue green red</a:t>
            </a:r>
            <a:endParaRPr b="1" sz="1500">
              <a:highlight>
                <a:srgbClr val="FFFFFF"/>
              </a:highlight>
              <a:latin typeface="Courier New"/>
              <a:ea typeface="Courier New"/>
              <a:cs typeface="Courier New"/>
              <a:sym typeface="Courier New"/>
            </a:endParaRPr>
          </a:p>
        </p:txBody>
      </p:sp>
      <p:sp>
        <p:nvSpPr>
          <p:cNvPr id="521" name="Google Shape;521;p62"/>
          <p:cNvSpPr txBox="1"/>
          <p:nvPr/>
        </p:nvSpPr>
        <p:spPr>
          <a:xfrm>
            <a:off x="457200" y="3505200"/>
            <a:ext cx="8211900" cy="15699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Specifying the order of levels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ordered_factor &lt;- factor(colors, levels =c("red","green","blue"))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print(ordered_factor)</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red green blue red green </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Levels: red green blue</a:t>
            </a:r>
            <a:endParaRPr b="1" sz="1500">
              <a:solidFill>
                <a:schemeClr val="dk1"/>
              </a:solidFill>
              <a:highlight>
                <a:srgbClr val="FFFFFF"/>
              </a:highlight>
              <a:latin typeface="Courier New"/>
              <a:ea typeface="Courier New"/>
              <a:cs typeface="Courier New"/>
              <a:sym typeface="Courier New"/>
            </a:endParaRPr>
          </a:p>
        </p:txBody>
      </p:sp>
      <p:sp>
        <p:nvSpPr>
          <p:cNvPr id="522" name="Google Shape;522;p62"/>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Vector Operation</a:t>
            </a:r>
            <a:endParaRPr b="1" sz="2400"/>
          </a:p>
        </p:txBody>
      </p:sp>
      <p:sp>
        <p:nvSpPr>
          <p:cNvPr id="523" name="Google Shape;523;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63"/>
          <p:cNvSpPr txBox="1"/>
          <p:nvPr/>
        </p:nvSpPr>
        <p:spPr>
          <a:xfrm>
            <a:off x="847200" y="2228400"/>
            <a:ext cx="7449600" cy="6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Classwork 5: Replicate all the Vector operation codes above</a:t>
            </a:r>
            <a:endParaRPr b="1" sz="1800">
              <a:solidFill>
                <a:schemeClr val="dk2"/>
              </a:solidFill>
            </a:endParaRPr>
          </a:p>
        </p:txBody>
      </p:sp>
      <p:sp>
        <p:nvSpPr>
          <p:cNvPr id="529" name="Google Shape;529;p63"/>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Vector Operation</a:t>
            </a:r>
            <a:endParaRPr b="1" sz="2400"/>
          </a:p>
        </p:txBody>
      </p:sp>
      <p:sp>
        <p:nvSpPr>
          <p:cNvPr id="530" name="Google Shape;530;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64"/>
          <p:cNvSpPr txBox="1"/>
          <p:nvPr/>
        </p:nvSpPr>
        <p:spPr>
          <a:xfrm>
            <a:off x="0" y="0"/>
            <a:ext cx="3809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Matrix and array</a:t>
            </a:r>
            <a:endParaRPr b="1" sz="2400"/>
          </a:p>
        </p:txBody>
      </p:sp>
      <p:pic>
        <p:nvPicPr>
          <p:cNvPr id="536" name="Google Shape;536;p64"/>
          <p:cNvPicPr preferRelativeResize="0"/>
          <p:nvPr/>
        </p:nvPicPr>
        <p:blipFill rotWithShape="1">
          <a:blip r:embed="rId3">
            <a:alphaModFix/>
          </a:blip>
          <a:srcRect b="38595" l="30843" r="37223" t="2525"/>
          <a:stretch/>
        </p:blipFill>
        <p:spPr>
          <a:xfrm>
            <a:off x="228750" y="752350"/>
            <a:ext cx="2349526" cy="2078425"/>
          </a:xfrm>
          <a:prstGeom prst="rect">
            <a:avLst/>
          </a:prstGeom>
          <a:noFill/>
          <a:ln>
            <a:noFill/>
          </a:ln>
        </p:spPr>
      </p:pic>
      <p:pic>
        <p:nvPicPr>
          <p:cNvPr id="537" name="Google Shape;537;p64"/>
          <p:cNvPicPr preferRelativeResize="0"/>
          <p:nvPr/>
        </p:nvPicPr>
        <p:blipFill rotWithShape="1">
          <a:blip r:embed="rId3">
            <a:alphaModFix/>
          </a:blip>
          <a:srcRect b="39239" l="66151" r="7135" t="0"/>
          <a:stretch/>
        </p:blipFill>
        <p:spPr>
          <a:xfrm>
            <a:off x="418650" y="2950375"/>
            <a:ext cx="1734451" cy="1892750"/>
          </a:xfrm>
          <a:prstGeom prst="rect">
            <a:avLst/>
          </a:prstGeom>
          <a:noFill/>
          <a:ln>
            <a:noFill/>
          </a:ln>
        </p:spPr>
      </p:pic>
      <p:sp>
        <p:nvSpPr>
          <p:cNvPr id="538" name="Google Shape;538;p64"/>
          <p:cNvSpPr txBox="1"/>
          <p:nvPr/>
        </p:nvSpPr>
        <p:spPr>
          <a:xfrm>
            <a:off x="3209700" y="817375"/>
            <a:ext cx="5622000" cy="17544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vi" sz="1800">
                <a:solidFill>
                  <a:schemeClr val="dk2"/>
                </a:solidFill>
              </a:rPr>
              <a:t>Definition:</a:t>
            </a:r>
            <a:r>
              <a:rPr lang="vi" sz="1800">
                <a:solidFill>
                  <a:schemeClr val="dk2"/>
                </a:solidFill>
              </a:rPr>
              <a:t> A matrix is a two-dimensional (2D) data structure in R where all elements are of the </a:t>
            </a:r>
            <a:r>
              <a:rPr b="1" lang="vi" sz="1800">
                <a:solidFill>
                  <a:srgbClr val="990000"/>
                </a:solidFill>
              </a:rPr>
              <a:t>same</a:t>
            </a:r>
            <a:r>
              <a:rPr lang="vi" sz="1800">
                <a:solidFill>
                  <a:schemeClr val="dk2"/>
                </a:solidFill>
              </a:rPr>
              <a:t> data type (numeric, character, or logical).</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vi" sz="1800">
                <a:solidFill>
                  <a:schemeClr val="dk2"/>
                </a:solidFill>
              </a:rPr>
              <a:t>Structure</a:t>
            </a:r>
            <a:r>
              <a:rPr lang="vi" sz="1800">
                <a:solidFill>
                  <a:schemeClr val="dk2"/>
                </a:solidFill>
              </a:rPr>
              <a:t>: Consists of rows and columns.</a:t>
            </a:r>
            <a:endParaRPr sz="1800">
              <a:solidFill>
                <a:schemeClr val="dk2"/>
              </a:solidFill>
            </a:endParaRPr>
          </a:p>
        </p:txBody>
      </p:sp>
      <p:sp>
        <p:nvSpPr>
          <p:cNvPr id="539" name="Google Shape;539;p64"/>
          <p:cNvSpPr txBox="1"/>
          <p:nvPr/>
        </p:nvSpPr>
        <p:spPr>
          <a:xfrm>
            <a:off x="3209700" y="3088725"/>
            <a:ext cx="5622000" cy="1754400"/>
          </a:xfrm>
          <a:prstGeom prst="rect">
            <a:avLst/>
          </a:prstGeom>
          <a:solidFill>
            <a:srgbClr val="CFE2F3"/>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vi" sz="1800">
                <a:solidFill>
                  <a:schemeClr val="dk2"/>
                </a:solidFill>
              </a:rPr>
              <a:t>Definition</a:t>
            </a:r>
            <a:r>
              <a:rPr lang="vi" sz="1800">
                <a:solidFill>
                  <a:schemeClr val="dk2"/>
                </a:solidFill>
              </a:rPr>
              <a:t>: An array is a multi-dimensional data structure in R that can have more than two dimensions. All elements must be of the </a:t>
            </a:r>
            <a:r>
              <a:rPr b="1" lang="vi" sz="1800">
                <a:solidFill>
                  <a:srgbClr val="990000"/>
                </a:solidFill>
              </a:rPr>
              <a:t>same</a:t>
            </a:r>
            <a:r>
              <a:rPr lang="vi" sz="1800">
                <a:solidFill>
                  <a:schemeClr val="dk2"/>
                </a:solidFill>
              </a:rPr>
              <a:t> type.</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Clr>
                <a:schemeClr val="dk1"/>
              </a:buClr>
              <a:buSzPts val="1100"/>
              <a:buFont typeface="Arial"/>
              <a:buNone/>
            </a:pPr>
            <a:r>
              <a:rPr b="1" lang="vi" sz="1800">
                <a:solidFill>
                  <a:schemeClr val="dk2"/>
                </a:solidFill>
              </a:rPr>
              <a:t>Structure</a:t>
            </a:r>
            <a:r>
              <a:rPr lang="vi" sz="1800">
                <a:solidFill>
                  <a:schemeClr val="dk2"/>
                </a:solidFill>
              </a:rPr>
              <a:t>: Arrays can be thought of as matrices extended to more dimensions.</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540" name="Google Shape;540;p64"/>
          <p:cNvSpPr txBox="1"/>
          <p:nvPr/>
        </p:nvSpPr>
        <p:spPr>
          <a:xfrm>
            <a:off x="3209700" y="505375"/>
            <a:ext cx="1153200" cy="3120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800">
                <a:solidFill>
                  <a:srgbClr val="FFF2CC"/>
                </a:solidFill>
              </a:rPr>
              <a:t>Matrix</a:t>
            </a:r>
            <a:endParaRPr sz="1800">
              <a:solidFill>
                <a:srgbClr val="FFF2CC"/>
              </a:solidFill>
            </a:endParaRPr>
          </a:p>
        </p:txBody>
      </p:sp>
      <p:sp>
        <p:nvSpPr>
          <p:cNvPr id="541" name="Google Shape;541;p64"/>
          <p:cNvSpPr txBox="1"/>
          <p:nvPr/>
        </p:nvSpPr>
        <p:spPr>
          <a:xfrm>
            <a:off x="3209700" y="2776725"/>
            <a:ext cx="1153200" cy="312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800">
                <a:solidFill>
                  <a:srgbClr val="FFF2CC"/>
                </a:solidFill>
              </a:rPr>
              <a:t>Array</a:t>
            </a:r>
            <a:endParaRPr sz="1800">
              <a:solidFill>
                <a:srgbClr val="FFF2CC"/>
              </a:solidFill>
            </a:endParaRPr>
          </a:p>
        </p:txBody>
      </p:sp>
      <p:sp>
        <p:nvSpPr>
          <p:cNvPr id="542" name="Google Shape;542;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5"/>
          <p:cNvSpPr txBox="1"/>
          <p:nvPr/>
        </p:nvSpPr>
        <p:spPr>
          <a:xfrm>
            <a:off x="0" y="0"/>
            <a:ext cx="3809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Matrix and array</a:t>
            </a:r>
            <a:endParaRPr b="1" sz="2400"/>
          </a:p>
        </p:txBody>
      </p:sp>
      <p:pic>
        <p:nvPicPr>
          <p:cNvPr id="548" name="Google Shape;548;p65"/>
          <p:cNvPicPr preferRelativeResize="0"/>
          <p:nvPr/>
        </p:nvPicPr>
        <p:blipFill rotWithShape="1">
          <a:blip r:embed="rId3">
            <a:alphaModFix/>
          </a:blip>
          <a:srcRect b="38595" l="30843" r="37223" t="2525"/>
          <a:stretch/>
        </p:blipFill>
        <p:spPr>
          <a:xfrm>
            <a:off x="228750" y="752350"/>
            <a:ext cx="2349526" cy="2078425"/>
          </a:xfrm>
          <a:prstGeom prst="rect">
            <a:avLst/>
          </a:prstGeom>
          <a:noFill/>
          <a:ln>
            <a:noFill/>
          </a:ln>
        </p:spPr>
      </p:pic>
      <p:pic>
        <p:nvPicPr>
          <p:cNvPr id="549" name="Google Shape;549;p65"/>
          <p:cNvPicPr preferRelativeResize="0"/>
          <p:nvPr/>
        </p:nvPicPr>
        <p:blipFill rotWithShape="1">
          <a:blip r:embed="rId3">
            <a:alphaModFix/>
          </a:blip>
          <a:srcRect b="39239" l="66151" r="7135" t="0"/>
          <a:stretch/>
        </p:blipFill>
        <p:spPr>
          <a:xfrm>
            <a:off x="418650" y="2950375"/>
            <a:ext cx="1734451" cy="1892750"/>
          </a:xfrm>
          <a:prstGeom prst="rect">
            <a:avLst/>
          </a:prstGeom>
          <a:noFill/>
          <a:ln>
            <a:noFill/>
          </a:ln>
        </p:spPr>
      </p:pic>
      <p:sp>
        <p:nvSpPr>
          <p:cNvPr id="550" name="Google Shape;550;p65"/>
          <p:cNvSpPr txBox="1"/>
          <p:nvPr/>
        </p:nvSpPr>
        <p:spPr>
          <a:xfrm>
            <a:off x="3209700" y="817375"/>
            <a:ext cx="5622000" cy="1754400"/>
          </a:xfrm>
          <a:prstGeom prst="rect">
            <a:avLst/>
          </a:prstGeom>
          <a:solidFill>
            <a:srgbClr val="FFF2CC"/>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Create a 3x3 numeric matrix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mat &lt;- matrix(1:9, nrow =3, ncol =3)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print(mat)</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     [,1] [,2] [,3]</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[1,]    1    4    7</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[2,]    2    5    8</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[3,]    3    6    9</a:t>
            </a:r>
            <a:endParaRPr sz="1500"/>
          </a:p>
          <a:p>
            <a:pPr indent="0" lvl="0" marL="0" rtl="0" algn="l">
              <a:spcBef>
                <a:spcPts val="0"/>
              </a:spcBef>
              <a:spcAft>
                <a:spcPts val="0"/>
              </a:spcAft>
              <a:buNone/>
            </a:pPr>
            <a:r>
              <a:t/>
            </a:r>
            <a:endParaRPr sz="1500">
              <a:solidFill>
                <a:schemeClr val="dk2"/>
              </a:solidFill>
            </a:endParaRPr>
          </a:p>
          <a:p>
            <a:pPr indent="0" lvl="0" marL="0" rtl="0" algn="l">
              <a:spcBef>
                <a:spcPts val="0"/>
              </a:spcBef>
              <a:spcAft>
                <a:spcPts val="0"/>
              </a:spcAft>
              <a:buNone/>
            </a:pPr>
            <a:r>
              <a:t/>
            </a:r>
            <a:endParaRPr sz="1500">
              <a:solidFill>
                <a:schemeClr val="dk2"/>
              </a:solidFill>
            </a:endParaRPr>
          </a:p>
        </p:txBody>
      </p:sp>
      <p:sp>
        <p:nvSpPr>
          <p:cNvPr id="551" name="Google Shape;551;p65"/>
          <p:cNvSpPr txBox="1"/>
          <p:nvPr/>
        </p:nvSpPr>
        <p:spPr>
          <a:xfrm>
            <a:off x="3209700" y="3088725"/>
            <a:ext cx="5622000" cy="837000"/>
          </a:xfrm>
          <a:prstGeom prst="rect">
            <a:avLst/>
          </a:prstGeom>
          <a:solidFill>
            <a:srgbClr val="CFE2F3"/>
          </a:solid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Create a 3x3x2 array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arr &lt;- array(1:18,dim=c(3,3,2))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print(arr)</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1800">
              <a:solidFill>
                <a:schemeClr val="dk2"/>
              </a:solidFill>
            </a:endParaRPr>
          </a:p>
        </p:txBody>
      </p:sp>
      <p:sp>
        <p:nvSpPr>
          <p:cNvPr id="552" name="Google Shape;552;p65"/>
          <p:cNvSpPr txBox="1"/>
          <p:nvPr/>
        </p:nvSpPr>
        <p:spPr>
          <a:xfrm>
            <a:off x="3209700" y="505375"/>
            <a:ext cx="1153200" cy="312000"/>
          </a:xfrm>
          <a:prstGeom prst="rect">
            <a:avLst/>
          </a:prstGeom>
          <a:solidFill>
            <a:srgbClr val="FF99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800">
                <a:solidFill>
                  <a:srgbClr val="FFF2CC"/>
                </a:solidFill>
              </a:rPr>
              <a:t>Matrix</a:t>
            </a:r>
            <a:endParaRPr sz="1800">
              <a:solidFill>
                <a:srgbClr val="FFF2CC"/>
              </a:solidFill>
            </a:endParaRPr>
          </a:p>
        </p:txBody>
      </p:sp>
      <p:sp>
        <p:nvSpPr>
          <p:cNvPr id="553" name="Google Shape;553;p65"/>
          <p:cNvSpPr txBox="1"/>
          <p:nvPr/>
        </p:nvSpPr>
        <p:spPr>
          <a:xfrm>
            <a:off x="3209700" y="2776725"/>
            <a:ext cx="1153200" cy="312000"/>
          </a:xfrm>
          <a:prstGeom prst="rect">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vi" sz="1800">
                <a:solidFill>
                  <a:srgbClr val="FFF2CC"/>
                </a:solidFill>
              </a:rPr>
              <a:t>Array</a:t>
            </a:r>
            <a:endParaRPr sz="1800">
              <a:solidFill>
                <a:srgbClr val="FFF2CC"/>
              </a:solidFill>
            </a:endParaRPr>
          </a:p>
        </p:txBody>
      </p:sp>
      <p:sp>
        <p:nvSpPr>
          <p:cNvPr id="554" name="Google Shape;554;p65"/>
          <p:cNvSpPr txBox="1"/>
          <p:nvPr/>
        </p:nvSpPr>
        <p:spPr>
          <a:xfrm>
            <a:off x="3209700" y="4006125"/>
            <a:ext cx="2750100" cy="10854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vi" sz="1000"/>
              <a:t>, , 1</a:t>
            </a:r>
            <a:endParaRPr b="1" sz="1000"/>
          </a:p>
          <a:p>
            <a:pPr indent="0" lvl="0" marL="0" rtl="0" algn="ctr">
              <a:spcBef>
                <a:spcPts val="0"/>
              </a:spcBef>
              <a:spcAft>
                <a:spcPts val="0"/>
              </a:spcAft>
              <a:buClr>
                <a:schemeClr val="dk1"/>
              </a:buClr>
              <a:buSzPts val="1100"/>
              <a:buFont typeface="Arial"/>
              <a:buNone/>
            </a:pPr>
            <a:r>
              <a:t/>
            </a:r>
            <a:endParaRPr b="1" sz="1000"/>
          </a:p>
          <a:p>
            <a:pPr indent="0" lvl="0" marL="0" rtl="0" algn="ctr">
              <a:spcBef>
                <a:spcPts val="0"/>
              </a:spcBef>
              <a:spcAft>
                <a:spcPts val="0"/>
              </a:spcAft>
              <a:buClr>
                <a:schemeClr val="dk1"/>
              </a:buClr>
              <a:buSzPts val="1100"/>
              <a:buFont typeface="Arial"/>
              <a:buNone/>
            </a:pPr>
            <a:r>
              <a:rPr b="1" lang="vi" sz="1000"/>
              <a:t>     [,1] [,2] [,3]</a:t>
            </a:r>
            <a:endParaRPr b="1" sz="1000"/>
          </a:p>
          <a:p>
            <a:pPr indent="0" lvl="0" marL="0" rtl="0" algn="ctr">
              <a:spcBef>
                <a:spcPts val="0"/>
              </a:spcBef>
              <a:spcAft>
                <a:spcPts val="0"/>
              </a:spcAft>
              <a:buClr>
                <a:schemeClr val="dk1"/>
              </a:buClr>
              <a:buSzPts val="1100"/>
              <a:buFont typeface="Arial"/>
              <a:buNone/>
            </a:pPr>
            <a:r>
              <a:rPr b="1" lang="vi" sz="1000"/>
              <a:t>[1,]    1    4    7</a:t>
            </a:r>
            <a:endParaRPr b="1" sz="1000"/>
          </a:p>
          <a:p>
            <a:pPr indent="0" lvl="0" marL="0" rtl="0" algn="ctr">
              <a:spcBef>
                <a:spcPts val="0"/>
              </a:spcBef>
              <a:spcAft>
                <a:spcPts val="0"/>
              </a:spcAft>
              <a:buClr>
                <a:schemeClr val="dk1"/>
              </a:buClr>
              <a:buSzPts val="1100"/>
              <a:buFont typeface="Arial"/>
              <a:buNone/>
            </a:pPr>
            <a:r>
              <a:rPr b="1" lang="vi" sz="1000"/>
              <a:t>[2,]    2    5    8</a:t>
            </a:r>
            <a:endParaRPr b="1" sz="1000"/>
          </a:p>
          <a:p>
            <a:pPr indent="0" lvl="0" marL="0" rtl="0" algn="ctr">
              <a:spcBef>
                <a:spcPts val="0"/>
              </a:spcBef>
              <a:spcAft>
                <a:spcPts val="0"/>
              </a:spcAft>
              <a:buClr>
                <a:schemeClr val="dk1"/>
              </a:buClr>
              <a:buSzPts val="1100"/>
              <a:buFont typeface="Arial"/>
              <a:buNone/>
            </a:pPr>
            <a:r>
              <a:rPr b="1" lang="vi" sz="1000"/>
              <a:t>[3,]    3    6    9</a:t>
            </a:r>
            <a:endParaRPr b="1" sz="1000"/>
          </a:p>
          <a:p>
            <a:pPr indent="0" lvl="0" marL="0" rtl="0" algn="ctr">
              <a:spcBef>
                <a:spcPts val="0"/>
              </a:spcBef>
              <a:spcAft>
                <a:spcPts val="0"/>
              </a:spcAft>
              <a:buClr>
                <a:schemeClr val="dk1"/>
              </a:buClr>
              <a:buSzPts val="1100"/>
              <a:buFont typeface="Arial"/>
              <a:buNone/>
            </a:pPr>
            <a:r>
              <a:t/>
            </a:r>
            <a:endParaRPr b="1" sz="1000"/>
          </a:p>
          <a:p>
            <a:pPr indent="0" lvl="0" marL="0" rtl="0" algn="ctr">
              <a:spcBef>
                <a:spcPts val="0"/>
              </a:spcBef>
              <a:spcAft>
                <a:spcPts val="0"/>
              </a:spcAft>
              <a:buNone/>
            </a:pPr>
            <a:r>
              <a:t/>
            </a:r>
            <a:endParaRPr b="1" sz="1000"/>
          </a:p>
        </p:txBody>
      </p:sp>
      <p:sp>
        <p:nvSpPr>
          <p:cNvPr id="555" name="Google Shape;555;p65"/>
          <p:cNvSpPr txBox="1"/>
          <p:nvPr/>
        </p:nvSpPr>
        <p:spPr>
          <a:xfrm>
            <a:off x="6081575" y="4006125"/>
            <a:ext cx="2750100" cy="10854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vi" sz="1000"/>
              <a:t>, , 2</a:t>
            </a:r>
            <a:endParaRPr b="1" sz="1000"/>
          </a:p>
          <a:p>
            <a:pPr indent="0" lvl="0" marL="0" rtl="0" algn="ctr">
              <a:spcBef>
                <a:spcPts val="0"/>
              </a:spcBef>
              <a:spcAft>
                <a:spcPts val="0"/>
              </a:spcAft>
              <a:buClr>
                <a:schemeClr val="dk1"/>
              </a:buClr>
              <a:buSzPts val="1100"/>
              <a:buFont typeface="Arial"/>
              <a:buNone/>
            </a:pPr>
            <a:r>
              <a:t/>
            </a:r>
            <a:endParaRPr b="1" sz="1000"/>
          </a:p>
          <a:p>
            <a:pPr indent="0" lvl="0" marL="0" rtl="0" algn="ctr">
              <a:spcBef>
                <a:spcPts val="0"/>
              </a:spcBef>
              <a:spcAft>
                <a:spcPts val="0"/>
              </a:spcAft>
              <a:buClr>
                <a:schemeClr val="dk1"/>
              </a:buClr>
              <a:buSzPts val="1100"/>
              <a:buFont typeface="Arial"/>
              <a:buNone/>
            </a:pPr>
            <a:r>
              <a:rPr b="1" lang="vi" sz="1000"/>
              <a:t>     [,1] [,2] [,3]</a:t>
            </a:r>
            <a:endParaRPr b="1" sz="1000"/>
          </a:p>
          <a:p>
            <a:pPr indent="0" lvl="0" marL="0" rtl="0" algn="ctr">
              <a:spcBef>
                <a:spcPts val="0"/>
              </a:spcBef>
              <a:spcAft>
                <a:spcPts val="0"/>
              </a:spcAft>
              <a:buClr>
                <a:schemeClr val="dk1"/>
              </a:buClr>
              <a:buSzPts val="1100"/>
              <a:buFont typeface="Arial"/>
              <a:buNone/>
            </a:pPr>
            <a:r>
              <a:rPr b="1" lang="vi" sz="1000"/>
              <a:t>[1,]   10   13   16</a:t>
            </a:r>
            <a:endParaRPr b="1" sz="1000"/>
          </a:p>
          <a:p>
            <a:pPr indent="0" lvl="0" marL="0" rtl="0" algn="ctr">
              <a:spcBef>
                <a:spcPts val="0"/>
              </a:spcBef>
              <a:spcAft>
                <a:spcPts val="0"/>
              </a:spcAft>
              <a:buClr>
                <a:schemeClr val="dk1"/>
              </a:buClr>
              <a:buSzPts val="1100"/>
              <a:buFont typeface="Arial"/>
              <a:buNone/>
            </a:pPr>
            <a:r>
              <a:rPr b="1" lang="vi" sz="1000"/>
              <a:t>[2,]   11   14   17</a:t>
            </a:r>
            <a:endParaRPr b="1" sz="1000"/>
          </a:p>
          <a:p>
            <a:pPr indent="0" lvl="0" marL="0" rtl="0" algn="ctr">
              <a:spcBef>
                <a:spcPts val="0"/>
              </a:spcBef>
              <a:spcAft>
                <a:spcPts val="0"/>
              </a:spcAft>
              <a:buNone/>
            </a:pPr>
            <a:r>
              <a:rPr b="1" lang="vi" sz="1000"/>
              <a:t>[3,]   12   15   18</a:t>
            </a:r>
            <a:endParaRPr b="1" sz="1000"/>
          </a:p>
        </p:txBody>
      </p:sp>
      <p:sp>
        <p:nvSpPr>
          <p:cNvPr id="556" name="Google Shape;556;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66"/>
          <p:cNvSpPr txBox="1"/>
          <p:nvPr/>
        </p:nvSpPr>
        <p:spPr>
          <a:xfrm>
            <a:off x="142525" y="460275"/>
            <a:ext cx="3277800" cy="5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800">
                <a:solidFill>
                  <a:schemeClr val="dk2"/>
                </a:solidFill>
              </a:rPr>
              <a:t>Matrix operation</a:t>
            </a:r>
            <a:endParaRPr sz="1800">
              <a:solidFill>
                <a:schemeClr val="dk2"/>
              </a:solidFill>
            </a:endParaRPr>
          </a:p>
        </p:txBody>
      </p:sp>
      <p:sp>
        <p:nvSpPr>
          <p:cNvPr id="562" name="Google Shape;562;p66"/>
          <p:cNvSpPr txBox="1"/>
          <p:nvPr/>
        </p:nvSpPr>
        <p:spPr>
          <a:xfrm>
            <a:off x="228600" y="914400"/>
            <a:ext cx="3943200" cy="20319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Create matrix filled by row </a:t>
            </a:r>
            <a:r>
              <a:rPr b="1" lang="vi" sz="1500">
                <a:solidFill>
                  <a:srgbClr val="434343"/>
                </a:solidFill>
                <a:highlight>
                  <a:srgbClr val="FFFFFF"/>
                </a:highlight>
                <a:latin typeface="Courier New"/>
                <a:ea typeface="Courier New"/>
                <a:cs typeface="Courier New"/>
                <a:sym typeface="Courier New"/>
              </a:rPr>
              <a:t>mat_by_row &lt;- matrix(1:9, nrow =3, byrow =TRUE)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print(mat_by_row)</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     [,1] [,2] [,3]</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1    2    3</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[2,]    4    5    6</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[3,]    7    8    9</a:t>
            </a:r>
            <a:endParaRPr b="1" sz="1500">
              <a:solidFill>
                <a:schemeClr val="dk1"/>
              </a:solidFill>
              <a:highlight>
                <a:srgbClr val="FFFFFF"/>
              </a:highlight>
              <a:latin typeface="Courier New"/>
              <a:ea typeface="Courier New"/>
              <a:cs typeface="Courier New"/>
              <a:sym typeface="Courier New"/>
            </a:endParaRPr>
          </a:p>
        </p:txBody>
      </p:sp>
      <p:sp>
        <p:nvSpPr>
          <p:cNvPr id="563" name="Google Shape;563;p66"/>
          <p:cNvSpPr txBox="1"/>
          <p:nvPr/>
        </p:nvSpPr>
        <p:spPr>
          <a:xfrm>
            <a:off x="152400" y="29718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Element-wise Operations</a:t>
            </a:r>
            <a:endParaRPr b="1"/>
          </a:p>
        </p:txBody>
      </p:sp>
      <p:sp>
        <p:nvSpPr>
          <p:cNvPr id="564" name="Google Shape;564;p66"/>
          <p:cNvSpPr txBox="1"/>
          <p:nvPr/>
        </p:nvSpPr>
        <p:spPr>
          <a:xfrm>
            <a:off x="228600" y="3308700"/>
            <a:ext cx="3943200" cy="18009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Multiply matrix by 2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mat_times_two &lt;- mat *2 print(mat_times_two)</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     [,1] [,2] [,3]</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[1,]    2    8   14</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[2,]    4   10   16</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[3,]    6   12   18</a:t>
            </a:r>
            <a:endParaRPr b="1" sz="1500">
              <a:highlight>
                <a:srgbClr val="FFFFFF"/>
              </a:highlight>
              <a:latin typeface="Courier New"/>
              <a:ea typeface="Courier New"/>
              <a:cs typeface="Courier New"/>
              <a:sym typeface="Courier New"/>
            </a:endParaRPr>
          </a:p>
        </p:txBody>
      </p:sp>
      <p:sp>
        <p:nvSpPr>
          <p:cNvPr id="565" name="Google Shape;565;p66"/>
          <p:cNvSpPr txBox="1"/>
          <p:nvPr/>
        </p:nvSpPr>
        <p:spPr>
          <a:xfrm>
            <a:off x="4724400" y="914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Matrix Multiplication</a:t>
            </a:r>
            <a:endParaRPr b="1"/>
          </a:p>
        </p:txBody>
      </p:sp>
      <p:sp>
        <p:nvSpPr>
          <p:cNvPr id="566" name="Google Shape;566;p66"/>
          <p:cNvSpPr txBox="1"/>
          <p:nvPr/>
        </p:nvSpPr>
        <p:spPr>
          <a:xfrm>
            <a:off x="4800600" y="1295400"/>
            <a:ext cx="4100100" cy="20319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Matrix multiplication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mat_mult &lt;- mat %*% t(mat) print(mat_mult)</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     [,1] [,2] [,3]</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[1,]   66   78   90</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[2,]   78   93  108</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[3,]   90  108  126</a:t>
            </a:r>
            <a:endParaRPr b="1" sz="1500">
              <a:highlight>
                <a:srgbClr val="FFFFFF"/>
              </a:highlight>
              <a:latin typeface="Courier New"/>
              <a:ea typeface="Courier New"/>
              <a:cs typeface="Courier New"/>
              <a:sym typeface="Courier New"/>
            </a:endParaRPr>
          </a:p>
        </p:txBody>
      </p:sp>
      <p:sp>
        <p:nvSpPr>
          <p:cNvPr id="567" name="Google Shape;567;p66"/>
          <p:cNvSpPr txBox="1"/>
          <p:nvPr/>
        </p:nvSpPr>
        <p:spPr>
          <a:xfrm>
            <a:off x="0" y="0"/>
            <a:ext cx="3809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Matrix</a:t>
            </a:r>
            <a:endParaRPr b="1" sz="2400"/>
          </a:p>
        </p:txBody>
      </p:sp>
      <p:sp>
        <p:nvSpPr>
          <p:cNvPr id="568" name="Google Shape;568;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7"/>
          <p:cNvSpPr txBox="1"/>
          <p:nvPr/>
        </p:nvSpPr>
        <p:spPr>
          <a:xfrm>
            <a:off x="152400" y="6096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800">
                <a:solidFill>
                  <a:srgbClr val="434343"/>
                </a:solidFill>
              </a:rPr>
              <a:t>Subsetting Matrix</a:t>
            </a:r>
            <a:endParaRPr sz="1800">
              <a:solidFill>
                <a:srgbClr val="434343"/>
              </a:solidFill>
            </a:endParaRPr>
          </a:p>
        </p:txBody>
      </p:sp>
      <p:sp>
        <p:nvSpPr>
          <p:cNvPr id="574" name="Google Shape;574;p67"/>
          <p:cNvSpPr txBox="1"/>
          <p:nvPr/>
        </p:nvSpPr>
        <p:spPr>
          <a:xfrm>
            <a:off x="228600" y="12192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chemeClr val="dk1"/>
                </a:solidFill>
              </a:rPr>
              <a:t>Extracting Elements</a:t>
            </a:r>
            <a:r>
              <a:rPr lang="vi">
                <a:solidFill>
                  <a:schemeClr val="dk1"/>
                </a:solidFill>
              </a:rPr>
              <a:t>:</a:t>
            </a:r>
            <a:endParaRPr/>
          </a:p>
        </p:txBody>
      </p:sp>
      <p:sp>
        <p:nvSpPr>
          <p:cNvPr id="575" name="Google Shape;575;p67"/>
          <p:cNvSpPr txBox="1"/>
          <p:nvPr/>
        </p:nvSpPr>
        <p:spPr>
          <a:xfrm>
            <a:off x="304800" y="1600200"/>
            <a:ext cx="5084700" cy="11082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Extract element from 2nd row, 3rd column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element &lt;- mat[2,3]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print(element)</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8</a:t>
            </a:r>
            <a:endParaRPr b="1" sz="1500">
              <a:solidFill>
                <a:schemeClr val="dk1"/>
              </a:solidFill>
              <a:highlight>
                <a:srgbClr val="FFFFFF"/>
              </a:highlight>
              <a:latin typeface="Courier New"/>
              <a:ea typeface="Courier New"/>
              <a:cs typeface="Courier New"/>
              <a:sym typeface="Courier New"/>
            </a:endParaRPr>
          </a:p>
        </p:txBody>
      </p:sp>
      <p:sp>
        <p:nvSpPr>
          <p:cNvPr id="576" name="Google Shape;576;p67"/>
          <p:cNvSpPr txBox="1"/>
          <p:nvPr/>
        </p:nvSpPr>
        <p:spPr>
          <a:xfrm>
            <a:off x="228600" y="2895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chemeClr val="dk1"/>
                </a:solidFill>
              </a:rPr>
              <a:t>Extracting Rows/Columns</a:t>
            </a:r>
            <a:r>
              <a:rPr lang="vi">
                <a:solidFill>
                  <a:schemeClr val="dk1"/>
                </a:solidFill>
              </a:rPr>
              <a:t>:</a:t>
            </a:r>
            <a:endParaRPr/>
          </a:p>
        </p:txBody>
      </p:sp>
      <p:sp>
        <p:nvSpPr>
          <p:cNvPr id="577" name="Google Shape;577;p67"/>
          <p:cNvSpPr txBox="1"/>
          <p:nvPr/>
        </p:nvSpPr>
        <p:spPr>
          <a:xfrm>
            <a:off x="304800" y="3276600"/>
            <a:ext cx="5008500" cy="11082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Extract entire 1st row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row &lt;- mat[1,]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print(row)</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1 4 7</a:t>
            </a:r>
            <a:endParaRPr b="1" sz="1500">
              <a:solidFill>
                <a:schemeClr val="dk1"/>
              </a:solidFill>
              <a:highlight>
                <a:srgbClr val="FFFFFF"/>
              </a:highlight>
              <a:latin typeface="Courier New"/>
              <a:ea typeface="Courier New"/>
              <a:cs typeface="Courier New"/>
              <a:sym typeface="Courier New"/>
            </a:endParaRPr>
          </a:p>
        </p:txBody>
      </p:sp>
      <p:sp>
        <p:nvSpPr>
          <p:cNvPr id="578" name="Google Shape;578;p67"/>
          <p:cNvSpPr txBox="1"/>
          <p:nvPr/>
        </p:nvSpPr>
        <p:spPr>
          <a:xfrm>
            <a:off x="0" y="0"/>
            <a:ext cx="3809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Matrix</a:t>
            </a:r>
            <a:endParaRPr b="1" sz="2400"/>
          </a:p>
        </p:txBody>
      </p:sp>
      <p:sp>
        <p:nvSpPr>
          <p:cNvPr id="579" name="Google Shape;579;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68"/>
          <p:cNvSpPr txBox="1"/>
          <p:nvPr/>
        </p:nvSpPr>
        <p:spPr>
          <a:xfrm>
            <a:off x="228600" y="4572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800">
                <a:solidFill>
                  <a:srgbClr val="434343"/>
                </a:solidFill>
              </a:rPr>
              <a:t>Common Matrix Functions</a:t>
            </a:r>
            <a:endParaRPr sz="1800">
              <a:solidFill>
                <a:srgbClr val="434343"/>
              </a:solidFill>
            </a:endParaRPr>
          </a:p>
        </p:txBody>
      </p:sp>
      <p:sp>
        <p:nvSpPr>
          <p:cNvPr id="585" name="Google Shape;585;p68"/>
          <p:cNvSpPr txBox="1"/>
          <p:nvPr/>
        </p:nvSpPr>
        <p:spPr>
          <a:xfrm>
            <a:off x="228600" y="1143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Transpose</a:t>
            </a:r>
            <a:endParaRPr b="1"/>
          </a:p>
        </p:txBody>
      </p:sp>
      <p:sp>
        <p:nvSpPr>
          <p:cNvPr id="586" name="Google Shape;586;p68"/>
          <p:cNvSpPr txBox="1"/>
          <p:nvPr/>
        </p:nvSpPr>
        <p:spPr>
          <a:xfrm>
            <a:off x="304800" y="1600200"/>
            <a:ext cx="4527900" cy="34170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Transpose a matrix</a:t>
            </a:r>
            <a:endParaRPr b="1" sz="1500">
              <a:solidFill>
                <a:srgbClr val="0000FF"/>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vi" sz="1500">
                <a:solidFill>
                  <a:srgbClr val="434343"/>
                </a:solidFill>
                <a:highlight>
                  <a:schemeClr val="lt1"/>
                </a:highlight>
                <a:latin typeface="Courier New"/>
                <a:ea typeface="Courier New"/>
                <a:cs typeface="Courier New"/>
                <a:sym typeface="Courier New"/>
              </a:rPr>
              <a:t>mat &lt;- matrix(1:9, nrow=3, ncol=3) </a:t>
            </a:r>
            <a:endParaRPr b="1" sz="1500">
              <a:solidFill>
                <a:srgbClr val="434343"/>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vi" sz="1500">
                <a:solidFill>
                  <a:srgbClr val="434343"/>
                </a:solidFill>
                <a:highlight>
                  <a:schemeClr val="lt1"/>
                </a:highlight>
                <a:latin typeface="Courier New"/>
                <a:ea typeface="Courier New"/>
                <a:cs typeface="Courier New"/>
                <a:sym typeface="Courier New"/>
              </a:rPr>
              <a:t>print(mat)</a:t>
            </a:r>
            <a:endParaRPr b="1" sz="1500">
              <a:solidFill>
                <a:srgbClr val="434343"/>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vi" sz="1500">
                <a:solidFill>
                  <a:schemeClr val="dk1"/>
                </a:solidFill>
                <a:highlight>
                  <a:schemeClr val="lt1"/>
                </a:highlight>
                <a:latin typeface="Courier New"/>
                <a:ea typeface="Courier New"/>
                <a:cs typeface="Courier New"/>
                <a:sym typeface="Courier New"/>
              </a:rPr>
              <a:t>     [,1] [,2] [,3]</a:t>
            </a:r>
            <a:endParaRPr b="1" sz="15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vi" sz="1500">
                <a:solidFill>
                  <a:schemeClr val="dk1"/>
                </a:solidFill>
                <a:highlight>
                  <a:schemeClr val="lt1"/>
                </a:highlight>
                <a:latin typeface="Courier New"/>
                <a:ea typeface="Courier New"/>
                <a:cs typeface="Courier New"/>
                <a:sym typeface="Courier New"/>
              </a:rPr>
              <a:t>[1,]    1    4    7</a:t>
            </a:r>
            <a:endParaRPr b="1" sz="15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vi" sz="1500">
                <a:solidFill>
                  <a:schemeClr val="dk1"/>
                </a:solidFill>
                <a:highlight>
                  <a:schemeClr val="lt1"/>
                </a:highlight>
                <a:latin typeface="Courier New"/>
                <a:ea typeface="Courier New"/>
                <a:cs typeface="Courier New"/>
                <a:sym typeface="Courier New"/>
              </a:rPr>
              <a:t>[2,]    2    5    8</a:t>
            </a:r>
            <a:endParaRPr b="1" sz="15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rPr b="1" lang="vi" sz="1500">
                <a:solidFill>
                  <a:schemeClr val="dk1"/>
                </a:solidFill>
                <a:highlight>
                  <a:schemeClr val="lt1"/>
                </a:highlight>
                <a:latin typeface="Courier New"/>
                <a:ea typeface="Courier New"/>
                <a:cs typeface="Courier New"/>
                <a:sym typeface="Courier New"/>
              </a:rPr>
              <a:t>[3,]    3    6    9</a:t>
            </a:r>
            <a:endParaRPr b="1" sz="1500">
              <a:solidFill>
                <a:schemeClr val="dk1"/>
              </a:solidFill>
              <a:highlight>
                <a:schemeClr val="lt1"/>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500">
              <a:solidFill>
                <a:schemeClr val="dk1"/>
              </a:solidFill>
              <a:highlight>
                <a:schemeClr val="lt1"/>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t_mat &lt;- t(mat)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print(t_mat)</a:t>
            </a:r>
            <a:endParaRPr b="1" sz="1500">
              <a:solidFill>
                <a:srgbClr val="434343"/>
              </a:solidFill>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vi" sz="1500">
                <a:highlight>
                  <a:srgbClr val="FFFFFF"/>
                </a:highlight>
                <a:latin typeface="Courier New"/>
                <a:ea typeface="Courier New"/>
                <a:cs typeface="Courier New"/>
                <a:sym typeface="Courier New"/>
              </a:rPr>
              <a:t>     [,1] [,2] [,3]</a:t>
            </a:r>
            <a:endParaRPr b="1" sz="1500">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vi" sz="1500">
                <a:highlight>
                  <a:srgbClr val="FFFFFF"/>
                </a:highlight>
                <a:latin typeface="Courier New"/>
                <a:ea typeface="Courier New"/>
                <a:cs typeface="Courier New"/>
                <a:sym typeface="Courier New"/>
              </a:rPr>
              <a:t>[1,]    1    2    3</a:t>
            </a:r>
            <a:endParaRPr b="1" sz="1500">
              <a:highlight>
                <a:srgbClr val="FFFFFF"/>
              </a:highlight>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vi" sz="1500">
                <a:highlight>
                  <a:srgbClr val="FFFFFF"/>
                </a:highlight>
                <a:latin typeface="Courier New"/>
                <a:ea typeface="Courier New"/>
                <a:cs typeface="Courier New"/>
                <a:sym typeface="Courier New"/>
              </a:rPr>
              <a:t>[2,]    4    5    6</a:t>
            </a:r>
            <a:endParaRPr b="1" sz="1500">
              <a:highlight>
                <a:srgbClr val="FFFFFF"/>
              </a:highlight>
              <a:latin typeface="Courier New"/>
              <a:ea typeface="Courier New"/>
              <a:cs typeface="Courier New"/>
              <a:sym typeface="Courier New"/>
            </a:endParaRPr>
          </a:p>
          <a:p>
            <a:pPr indent="0" lvl="0" marL="0" rtl="0" algn="l">
              <a:spcBef>
                <a:spcPts val="0"/>
              </a:spcBef>
              <a:spcAft>
                <a:spcPts val="0"/>
              </a:spcAft>
              <a:buNone/>
            </a:pPr>
            <a:r>
              <a:rPr b="1" lang="vi" sz="1500">
                <a:highlight>
                  <a:srgbClr val="FFFFFF"/>
                </a:highlight>
                <a:latin typeface="Courier New"/>
                <a:ea typeface="Courier New"/>
                <a:cs typeface="Courier New"/>
                <a:sym typeface="Courier New"/>
              </a:rPr>
              <a:t>[3,]    7    8    9</a:t>
            </a:r>
            <a:endParaRPr b="1" sz="1500">
              <a:highlight>
                <a:srgbClr val="FFFFFF"/>
              </a:highlight>
              <a:latin typeface="Courier New"/>
              <a:ea typeface="Courier New"/>
              <a:cs typeface="Courier New"/>
              <a:sym typeface="Courier New"/>
            </a:endParaRPr>
          </a:p>
        </p:txBody>
      </p:sp>
      <p:sp>
        <p:nvSpPr>
          <p:cNvPr id="587" name="Google Shape;587;p68"/>
          <p:cNvSpPr txBox="1"/>
          <p:nvPr/>
        </p:nvSpPr>
        <p:spPr>
          <a:xfrm>
            <a:off x="5562600" y="12192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Matrix Dimensions</a:t>
            </a:r>
            <a:endParaRPr b="1"/>
          </a:p>
        </p:txBody>
      </p:sp>
      <p:sp>
        <p:nvSpPr>
          <p:cNvPr id="588" name="Google Shape;588;p68"/>
          <p:cNvSpPr txBox="1"/>
          <p:nvPr/>
        </p:nvSpPr>
        <p:spPr>
          <a:xfrm>
            <a:off x="5562600" y="1600200"/>
            <a:ext cx="3000000" cy="13392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Get matrix dimensions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dim_mat &lt;-dim(mat)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print(dim_mat)</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[1] 3 3</a:t>
            </a:r>
            <a:endParaRPr b="1" sz="1500">
              <a:highlight>
                <a:srgbClr val="FFFFFF"/>
              </a:highlight>
              <a:latin typeface="Courier New"/>
              <a:ea typeface="Courier New"/>
              <a:cs typeface="Courier New"/>
              <a:sym typeface="Courier New"/>
            </a:endParaRPr>
          </a:p>
        </p:txBody>
      </p:sp>
      <p:sp>
        <p:nvSpPr>
          <p:cNvPr id="589" name="Google Shape;589;p68"/>
          <p:cNvSpPr txBox="1"/>
          <p:nvPr/>
        </p:nvSpPr>
        <p:spPr>
          <a:xfrm>
            <a:off x="0" y="0"/>
            <a:ext cx="3809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Matrix</a:t>
            </a:r>
            <a:endParaRPr b="1" sz="2400"/>
          </a:p>
        </p:txBody>
      </p:sp>
      <p:sp>
        <p:nvSpPr>
          <p:cNvPr id="590" name="Google Shape;590;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
        <p:nvSpPr>
          <p:cNvPr id="596" name="Google Shape;596;p69"/>
          <p:cNvSpPr txBox="1"/>
          <p:nvPr/>
        </p:nvSpPr>
        <p:spPr>
          <a:xfrm>
            <a:off x="80800" y="846350"/>
            <a:ext cx="8910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rgbClr val="434343"/>
                </a:solidFill>
              </a:rPr>
              <a:t>Background:</a:t>
            </a:r>
            <a:endParaRPr b="1">
              <a:solidFill>
                <a:srgbClr val="434343"/>
              </a:solidFill>
            </a:endParaRPr>
          </a:p>
          <a:p>
            <a:pPr indent="0" lvl="0" marL="0" rtl="0" algn="l">
              <a:spcBef>
                <a:spcPts val="0"/>
              </a:spcBef>
              <a:spcAft>
                <a:spcPts val="0"/>
              </a:spcAft>
              <a:buNone/>
            </a:pPr>
            <a:r>
              <a:rPr lang="vi">
                <a:solidFill>
                  <a:srgbClr val="434343"/>
                </a:solidFill>
              </a:rPr>
              <a:t>In microbiome research, data is often organized in </a:t>
            </a:r>
            <a:r>
              <a:rPr b="1" lang="vi">
                <a:solidFill>
                  <a:srgbClr val="434343"/>
                </a:solidFill>
              </a:rPr>
              <a:t>matrix</a:t>
            </a:r>
            <a:r>
              <a:rPr lang="vi">
                <a:solidFill>
                  <a:srgbClr val="434343"/>
                </a:solidFill>
              </a:rPr>
              <a:t> where rows represent different samples (e.g., from different patients or environmental sites) and columns represent various attributes like bacterial species, metadata (e.g., sample location, date), or calculated metrics (e.g., diversity indices).</a:t>
            </a:r>
            <a:endParaRPr>
              <a:solidFill>
                <a:srgbClr val="434343"/>
              </a:solidFill>
            </a:endParaRPr>
          </a:p>
        </p:txBody>
      </p:sp>
      <p:pic>
        <p:nvPicPr>
          <p:cNvPr id="597" name="Google Shape;597;p69"/>
          <p:cNvPicPr preferRelativeResize="0"/>
          <p:nvPr/>
        </p:nvPicPr>
        <p:blipFill>
          <a:blip r:embed="rId3">
            <a:alphaModFix/>
          </a:blip>
          <a:stretch>
            <a:fillRect/>
          </a:stretch>
        </p:blipFill>
        <p:spPr>
          <a:xfrm>
            <a:off x="3066363" y="1967700"/>
            <a:ext cx="2939770" cy="2945650"/>
          </a:xfrm>
          <a:prstGeom prst="rect">
            <a:avLst/>
          </a:prstGeom>
          <a:noFill/>
          <a:ln>
            <a:noFill/>
          </a:ln>
        </p:spPr>
      </p:pic>
      <p:sp>
        <p:nvSpPr>
          <p:cNvPr id="598" name="Google Shape;598;p69"/>
          <p:cNvSpPr txBox="1"/>
          <p:nvPr/>
        </p:nvSpPr>
        <p:spPr>
          <a:xfrm>
            <a:off x="95300" y="401625"/>
            <a:ext cx="69246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Classwork 6: Create a microbiome feature matrix</a:t>
            </a:r>
            <a:endParaRPr b="1" sz="1800">
              <a:solidFill>
                <a:schemeClr val="dk2"/>
              </a:solidFill>
            </a:endParaRPr>
          </a:p>
        </p:txBody>
      </p:sp>
      <p:sp>
        <p:nvSpPr>
          <p:cNvPr id="599" name="Google Shape;599;p69"/>
          <p:cNvSpPr txBox="1"/>
          <p:nvPr/>
        </p:nvSpPr>
        <p:spPr>
          <a:xfrm>
            <a:off x="0" y="0"/>
            <a:ext cx="3809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Matrix</a:t>
            </a:r>
            <a:endParaRPr b="1" sz="24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0"/>
          <p:cNvSpPr txBox="1"/>
          <p:nvPr/>
        </p:nvSpPr>
        <p:spPr>
          <a:xfrm>
            <a:off x="95300" y="401625"/>
            <a:ext cx="69246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Classwork 6: Create a microbiome feature matrix</a:t>
            </a:r>
            <a:endParaRPr b="1" sz="1800">
              <a:solidFill>
                <a:schemeClr val="dk2"/>
              </a:solidFill>
            </a:endParaRPr>
          </a:p>
        </p:txBody>
      </p:sp>
      <p:pic>
        <p:nvPicPr>
          <p:cNvPr id="605" name="Google Shape;605;p70"/>
          <p:cNvPicPr preferRelativeResize="0"/>
          <p:nvPr/>
        </p:nvPicPr>
        <p:blipFill>
          <a:blip r:embed="rId3">
            <a:alphaModFix/>
          </a:blip>
          <a:stretch>
            <a:fillRect/>
          </a:stretch>
        </p:blipFill>
        <p:spPr>
          <a:xfrm>
            <a:off x="876550" y="3011738"/>
            <a:ext cx="6924675" cy="1743075"/>
          </a:xfrm>
          <a:prstGeom prst="rect">
            <a:avLst/>
          </a:prstGeom>
          <a:noFill/>
          <a:ln>
            <a:noFill/>
          </a:ln>
        </p:spPr>
      </p:pic>
      <p:sp>
        <p:nvSpPr>
          <p:cNvPr id="606" name="Google Shape;606;p70"/>
          <p:cNvSpPr txBox="1"/>
          <p:nvPr/>
        </p:nvSpPr>
        <p:spPr>
          <a:xfrm>
            <a:off x="108750" y="906900"/>
            <a:ext cx="892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chemeClr val="dk1"/>
                </a:solidFill>
              </a:rPr>
              <a:t>1.1</a:t>
            </a:r>
            <a:r>
              <a:rPr lang="vi">
                <a:solidFill>
                  <a:schemeClr val="dk1"/>
                </a:solidFill>
              </a:rPr>
              <a:t> Create a matrix named </a:t>
            </a:r>
            <a:r>
              <a:rPr lang="vi">
                <a:solidFill>
                  <a:srgbClr val="188038"/>
                </a:solidFill>
                <a:latin typeface="Roboto Mono"/>
                <a:ea typeface="Roboto Mono"/>
                <a:cs typeface="Roboto Mono"/>
                <a:sym typeface="Roboto Mono"/>
              </a:rPr>
              <a:t>microbiome_data</a:t>
            </a:r>
            <a:r>
              <a:rPr lang="vi">
                <a:solidFill>
                  <a:schemeClr val="dk1"/>
                </a:solidFill>
              </a:rPr>
              <a:t> representing the abundance of 5 bacterial species across 4 different samples. Use the following data</a:t>
            </a:r>
            <a:endParaRPr/>
          </a:p>
        </p:txBody>
      </p:sp>
      <p:sp>
        <p:nvSpPr>
          <p:cNvPr id="607" name="Google Shape;607;p70"/>
          <p:cNvSpPr txBox="1"/>
          <p:nvPr/>
        </p:nvSpPr>
        <p:spPr>
          <a:xfrm>
            <a:off x="659400" y="1582500"/>
            <a:ext cx="7359000" cy="6465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microbiome_data &lt;- matrix(c(23, 5, 0, 12, 9, 8, 15, 13, 7, 2, 14, 9, 6, 11, 1, 3, 8, 2, 10, 5), nrow = 4, byrow = TRUE)</a:t>
            </a:r>
            <a:endParaRPr b="1" sz="1500">
              <a:solidFill>
                <a:srgbClr val="434343"/>
              </a:solidFill>
              <a:highlight>
                <a:srgbClr val="FFFFFF"/>
              </a:highlight>
              <a:latin typeface="Courier New"/>
              <a:ea typeface="Courier New"/>
              <a:cs typeface="Courier New"/>
              <a:sym typeface="Courier New"/>
            </a:endParaRPr>
          </a:p>
        </p:txBody>
      </p:sp>
      <p:sp>
        <p:nvSpPr>
          <p:cNvPr id="608" name="Google Shape;608;p70"/>
          <p:cNvSpPr txBox="1"/>
          <p:nvPr/>
        </p:nvSpPr>
        <p:spPr>
          <a:xfrm>
            <a:off x="108750" y="2274300"/>
            <a:ext cx="8460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chemeClr val="dk1"/>
                </a:solidFill>
              </a:rPr>
              <a:t>1.2</a:t>
            </a:r>
            <a:r>
              <a:rPr lang="vi">
                <a:solidFill>
                  <a:schemeClr val="dk1"/>
                </a:solidFill>
              </a:rPr>
              <a:t> Assign row names as </a:t>
            </a:r>
            <a:r>
              <a:rPr lang="vi">
                <a:solidFill>
                  <a:srgbClr val="188038"/>
                </a:solidFill>
                <a:latin typeface="Roboto Mono"/>
                <a:ea typeface="Roboto Mono"/>
                <a:cs typeface="Roboto Mono"/>
                <a:sym typeface="Roboto Mono"/>
              </a:rPr>
              <a:t>"Sample_1"</a:t>
            </a:r>
            <a:r>
              <a:rPr lang="vi">
                <a:solidFill>
                  <a:schemeClr val="dk1"/>
                </a:solidFill>
              </a:rPr>
              <a:t>, </a:t>
            </a:r>
            <a:r>
              <a:rPr lang="vi">
                <a:solidFill>
                  <a:srgbClr val="188038"/>
                </a:solidFill>
                <a:latin typeface="Roboto Mono"/>
                <a:ea typeface="Roboto Mono"/>
                <a:cs typeface="Roboto Mono"/>
                <a:sym typeface="Roboto Mono"/>
              </a:rPr>
              <a:t>"Sample_2"</a:t>
            </a:r>
            <a:r>
              <a:rPr lang="vi">
                <a:solidFill>
                  <a:schemeClr val="dk1"/>
                </a:solidFill>
              </a:rPr>
              <a:t>, </a:t>
            </a:r>
            <a:r>
              <a:rPr lang="vi">
                <a:solidFill>
                  <a:srgbClr val="188038"/>
                </a:solidFill>
                <a:latin typeface="Roboto Mono"/>
                <a:ea typeface="Roboto Mono"/>
                <a:cs typeface="Roboto Mono"/>
                <a:sym typeface="Roboto Mono"/>
              </a:rPr>
              <a:t>"Sample_3"</a:t>
            </a:r>
            <a:r>
              <a:rPr lang="vi">
                <a:solidFill>
                  <a:schemeClr val="dk1"/>
                </a:solidFill>
              </a:rPr>
              <a:t>, and </a:t>
            </a:r>
            <a:r>
              <a:rPr lang="vi">
                <a:solidFill>
                  <a:srgbClr val="188038"/>
                </a:solidFill>
                <a:latin typeface="Roboto Mono"/>
                <a:ea typeface="Roboto Mono"/>
                <a:cs typeface="Roboto Mono"/>
                <a:sym typeface="Roboto Mono"/>
              </a:rPr>
              <a:t>"Sample_4"</a:t>
            </a:r>
            <a:r>
              <a:rPr lang="vi">
                <a:solidFill>
                  <a:schemeClr val="dk1"/>
                </a:solidFill>
              </a:rPr>
              <a:t>, and column names as </a:t>
            </a:r>
            <a:r>
              <a:rPr lang="vi">
                <a:solidFill>
                  <a:srgbClr val="188038"/>
                </a:solidFill>
                <a:latin typeface="Roboto Mono"/>
                <a:ea typeface="Roboto Mono"/>
                <a:cs typeface="Roboto Mono"/>
                <a:sym typeface="Roboto Mono"/>
              </a:rPr>
              <a:t>"Species_1"</a:t>
            </a:r>
            <a:r>
              <a:rPr lang="vi">
                <a:solidFill>
                  <a:schemeClr val="dk1"/>
                </a:solidFill>
              </a:rPr>
              <a:t>, </a:t>
            </a:r>
            <a:r>
              <a:rPr lang="vi">
                <a:solidFill>
                  <a:srgbClr val="188038"/>
                </a:solidFill>
                <a:latin typeface="Roboto Mono"/>
                <a:ea typeface="Roboto Mono"/>
                <a:cs typeface="Roboto Mono"/>
                <a:sym typeface="Roboto Mono"/>
              </a:rPr>
              <a:t>"Species_2"</a:t>
            </a:r>
            <a:r>
              <a:rPr lang="vi">
                <a:solidFill>
                  <a:schemeClr val="dk1"/>
                </a:solidFill>
              </a:rPr>
              <a:t>, </a:t>
            </a:r>
            <a:r>
              <a:rPr lang="vi">
                <a:solidFill>
                  <a:srgbClr val="188038"/>
                </a:solidFill>
                <a:latin typeface="Roboto Mono"/>
                <a:ea typeface="Roboto Mono"/>
                <a:cs typeface="Roboto Mono"/>
                <a:sym typeface="Roboto Mono"/>
              </a:rPr>
              <a:t>"Species_3"</a:t>
            </a:r>
            <a:r>
              <a:rPr lang="vi">
                <a:solidFill>
                  <a:schemeClr val="dk1"/>
                </a:solidFill>
              </a:rPr>
              <a:t>, </a:t>
            </a:r>
            <a:r>
              <a:rPr lang="vi">
                <a:solidFill>
                  <a:srgbClr val="188038"/>
                </a:solidFill>
                <a:latin typeface="Roboto Mono"/>
                <a:ea typeface="Roboto Mono"/>
                <a:cs typeface="Roboto Mono"/>
                <a:sym typeface="Roboto Mono"/>
              </a:rPr>
              <a:t>"Species_4"</a:t>
            </a:r>
            <a:r>
              <a:rPr lang="vi">
                <a:solidFill>
                  <a:schemeClr val="dk1"/>
                </a:solidFill>
              </a:rPr>
              <a:t>, and </a:t>
            </a:r>
            <a:r>
              <a:rPr lang="vi">
                <a:solidFill>
                  <a:srgbClr val="188038"/>
                </a:solidFill>
                <a:latin typeface="Roboto Mono"/>
                <a:ea typeface="Roboto Mono"/>
                <a:cs typeface="Roboto Mono"/>
                <a:sym typeface="Roboto Mono"/>
              </a:rPr>
              <a:t>"Species_5"</a:t>
            </a:r>
            <a:r>
              <a:rPr lang="vi">
                <a:solidFill>
                  <a:schemeClr val="dk1"/>
                </a:solidFill>
              </a:rPr>
              <a:t>.</a:t>
            </a:r>
            <a:endParaRPr/>
          </a:p>
        </p:txBody>
      </p:sp>
      <p:sp>
        <p:nvSpPr>
          <p:cNvPr id="609" name="Google Shape;609;p70"/>
          <p:cNvSpPr txBox="1"/>
          <p:nvPr/>
        </p:nvSpPr>
        <p:spPr>
          <a:xfrm>
            <a:off x="0" y="0"/>
            <a:ext cx="3809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Matrix</a:t>
            </a:r>
            <a:endParaRPr b="1" sz="2400"/>
          </a:p>
        </p:txBody>
      </p:sp>
      <p:sp>
        <p:nvSpPr>
          <p:cNvPr id="610" name="Google Shape;610;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71"/>
          <p:cNvSpPr txBox="1"/>
          <p:nvPr/>
        </p:nvSpPr>
        <p:spPr>
          <a:xfrm>
            <a:off x="95300" y="401625"/>
            <a:ext cx="69246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Classwork 6: Create a microbiome feature matrix</a:t>
            </a:r>
            <a:endParaRPr b="1" sz="1800">
              <a:solidFill>
                <a:schemeClr val="dk2"/>
              </a:solidFill>
            </a:endParaRPr>
          </a:p>
        </p:txBody>
      </p:sp>
      <p:sp>
        <p:nvSpPr>
          <p:cNvPr id="616" name="Google Shape;616;p71"/>
          <p:cNvSpPr txBox="1"/>
          <p:nvPr/>
        </p:nvSpPr>
        <p:spPr>
          <a:xfrm>
            <a:off x="152400" y="914400"/>
            <a:ext cx="4003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t>Part 2: Basic Matrix Operations</a:t>
            </a:r>
            <a:endParaRPr b="1" sz="1800"/>
          </a:p>
        </p:txBody>
      </p:sp>
      <p:sp>
        <p:nvSpPr>
          <p:cNvPr id="617" name="Google Shape;617;p71"/>
          <p:cNvSpPr txBox="1"/>
          <p:nvPr/>
        </p:nvSpPr>
        <p:spPr>
          <a:xfrm>
            <a:off x="355781" y="1828800"/>
            <a:ext cx="7719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vi" sz="1800">
                <a:solidFill>
                  <a:schemeClr val="dk1"/>
                </a:solidFill>
              </a:rPr>
              <a:t>2.1</a:t>
            </a:r>
            <a:r>
              <a:rPr lang="vi" sz="1800">
                <a:solidFill>
                  <a:schemeClr val="dk1"/>
                </a:solidFill>
              </a:rPr>
              <a:t> Extract the abundance data for </a:t>
            </a:r>
            <a:r>
              <a:rPr lang="vi" sz="1800">
                <a:solidFill>
                  <a:srgbClr val="188038"/>
                </a:solidFill>
                <a:latin typeface="Roboto Mono"/>
                <a:ea typeface="Roboto Mono"/>
                <a:cs typeface="Roboto Mono"/>
                <a:sym typeface="Roboto Mono"/>
              </a:rPr>
              <a:t>"Species_3"</a:t>
            </a:r>
            <a:r>
              <a:rPr lang="vi" sz="1800">
                <a:solidFill>
                  <a:schemeClr val="dk1"/>
                </a:solidFill>
              </a:rPr>
              <a:t> across all samples.</a:t>
            </a:r>
            <a:endParaRPr sz="1800">
              <a:solidFill>
                <a:schemeClr val="dk1"/>
              </a:solidFill>
            </a:endParaRPr>
          </a:p>
        </p:txBody>
      </p:sp>
      <p:sp>
        <p:nvSpPr>
          <p:cNvPr id="618" name="Google Shape;618;p71"/>
          <p:cNvSpPr txBox="1"/>
          <p:nvPr/>
        </p:nvSpPr>
        <p:spPr>
          <a:xfrm>
            <a:off x="355781" y="2362200"/>
            <a:ext cx="67686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vi" sz="1800">
                <a:solidFill>
                  <a:schemeClr val="dk1"/>
                </a:solidFill>
              </a:rPr>
              <a:t>2.2</a:t>
            </a:r>
            <a:r>
              <a:rPr lang="vi" sz="1800">
                <a:solidFill>
                  <a:schemeClr val="dk1"/>
                </a:solidFill>
              </a:rPr>
              <a:t> Extract the data for </a:t>
            </a:r>
            <a:r>
              <a:rPr lang="vi" sz="1800">
                <a:solidFill>
                  <a:srgbClr val="188038"/>
                </a:solidFill>
                <a:latin typeface="Roboto Mono"/>
                <a:ea typeface="Roboto Mono"/>
                <a:cs typeface="Roboto Mono"/>
                <a:sym typeface="Roboto Mono"/>
              </a:rPr>
              <a:t>"Sample_2"</a:t>
            </a:r>
            <a:r>
              <a:rPr lang="vi" sz="1800">
                <a:solidFill>
                  <a:schemeClr val="dk1"/>
                </a:solidFill>
              </a:rPr>
              <a:t> across all species.</a:t>
            </a:r>
            <a:endParaRPr sz="1800">
              <a:solidFill>
                <a:schemeClr val="dk1"/>
              </a:solidFill>
            </a:endParaRPr>
          </a:p>
        </p:txBody>
      </p:sp>
      <p:sp>
        <p:nvSpPr>
          <p:cNvPr id="619" name="Google Shape;619;p71"/>
          <p:cNvSpPr txBox="1"/>
          <p:nvPr/>
        </p:nvSpPr>
        <p:spPr>
          <a:xfrm>
            <a:off x="355773" y="2895600"/>
            <a:ext cx="791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chemeClr val="dk1"/>
                </a:solidFill>
              </a:rPr>
              <a:t>2.3</a:t>
            </a:r>
            <a:r>
              <a:rPr lang="vi" sz="1800">
                <a:solidFill>
                  <a:schemeClr val="dk1"/>
                </a:solidFill>
              </a:rPr>
              <a:t> Calculate the total abundance for each sample. (Use rowSums function)</a:t>
            </a:r>
            <a:endParaRPr sz="1800"/>
          </a:p>
        </p:txBody>
      </p:sp>
      <p:sp>
        <p:nvSpPr>
          <p:cNvPr id="620" name="Google Shape;620;p71"/>
          <p:cNvSpPr txBox="1"/>
          <p:nvPr/>
        </p:nvSpPr>
        <p:spPr>
          <a:xfrm>
            <a:off x="355781" y="3505200"/>
            <a:ext cx="82728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vi" sz="1800">
                <a:solidFill>
                  <a:schemeClr val="dk1"/>
                </a:solidFill>
              </a:rPr>
              <a:t>2.4</a:t>
            </a:r>
            <a:r>
              <a:rPr lang="vi" sz="1800">
                <a:solidFill>
                  <a:schemeClr val="dk1"/>
                </a:solidFill>
              </a:rPr>
              <a:t> Calculate the average abundance for each species across all samples. (Use colMeans function)</a:t>
            </a:r>
            <a:endParaRPr sz="1800">
              <a:solidFill>
                <a:schemeClr val="dk1"/>
              </a:solidFill>
            </a:endParaRPr>
          </a:p>
        </p:txBody>
      </p:sp>
      <p:sp>
        <p:nvSpPr>
          <p:cNvPr id="621" name="Google Shape;621;p71"/>
          <p:cNvSpPr txBox="1"/>
          <p:nvPr/>
        </p:nvSpPr>
        <p:spPr>
          <a:xfrm>
            <a:off x="0" y="0"/>
            <a:ext cx="3809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Matrix</a:t>
            </a:r>
            <a:endParaRPr b="1" sz="2400"/>
          </a:p>
        </p:txBody>
      </p:sp>
      <p:sp>
        <p:nvSpPr>
          <p:cNvPr id="622" name="Google Shape;622;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95" name="Shape 95"/>
        <p:cNvGrpSpPr/>
        <p:nvPr/>
      </p:nvGrpSpPr>
      <p:grpSpPr>
        <a:xfrm>
          <a:off x="0" y="0"/>
          <a:ext cx="0" cy="0"/>
          <a:chOff x="0" y="0"/>
          <a:chExt cx="0" cy="0"/>
        </a:xfrm>
      </p:grpSpPr>
      <p:sp>
        <p:nvSpPr>
          <p:cNvPr id="96" name="Google Shape;96;p18"/>
          <p:cNvSpPr txBox="1"/>
          <p:nvPr/>
        </p:nvSpPr>
        <p:spPr>
          <a:xfrm>
            <a:off x="3105900" y="2100150"/>
            <a:ext cx="2932200" cy="94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vi" sz="4800">
                <a:solidFill>
                  <a:schemeClr val="dk1"/>
                </a:solidFill>
              </a:rPr>
              <a:t>Install R</a:t>
            </a:r>
            <a:endParaRPr b="1" sz="4800">
              <a:solidFill>
                <a:schemeClr val="dk1"/>
              </a:solidFill>
            </a:endParaRPr>
          </a:p>
        </p:txBody>
      </p:sp>
      <p:sp>
        <p:nvSpPr>
          <p:cNvPr id="97" name="Google Shape;9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2"/>
          <p:cNvSpPr txBox="1"/>
          <p:nvPr/>
        </p:nvSpPr>
        <p:spPr>
          <a:xfrm>
            <a:off x="375725" y="1028800"/>
            <a:ext cx="411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Part 3: Advanced Matrix Operations</a:t>
            </a:r>
            <a:endParaRPr b="1"/>
          </a:p>
        </p:txBody>
      </p:sp>
      <p:sp>
        <p:nvSpPr>
          <p:cNvPr id="628" name="Google Shape;628;p72"/>
          <p:cNvSpPr txBox="1"/>
          <p:nvPr/>
        </p:nvSpPr>
        <p:spPr>
          <a:xfrm>
            <a:off x="0" y="0"/>
            <a:ext cx="3809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Matrix</a:t>
            </a:r>
            <a:endParaRPr b="1" sz="2400"/>
          </a:p>
        </p:txBody>
      </p:sp>
      <p:sp>
        <p:nvSpPr>
          <p:cNvPr id="629" name="Google Shape;629;p72"/>
          <p:cNvSpPr txBox="1"/>
          <p:nvPr/>
        </p:nvSpPr>
        <p:spPr>
          <a:xfrm>
            <a:off x="95300" y="401625"/>
            <a:ext cx="69246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Classwork 6: Create a microbiome feature matrix</a:t>
            </a:r>
            <a:endParaRPr b="1" sz="1800">
              <a:solidFill>
                <a:schemeClr val="dk2"/>
              </a:solidFill>
            </a:endParaRPr>
          </a:p>
        </p:txBody>
      </p:sp>
      <p:sp>
        <p:nvSpPr>
          <p:cNvPr id="630" name="Google Shape;630;p72"/>
          <p:cNvSpPr txBox="1"/>
          <p:nvPr/>
        </p:nvSpPr>
        <p:spPr>
          <a:xfrm>
            <a:off x="457200" y="1600200"/>
            <a:ext cx="617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chemeClr val="dk1"/>
                </a:solidFill>
              </a:rPr>
              <a:t>3.1</a:t>
            </a:r>
            <a:r>
              <a:rPr lang="vi">
                <a:solidFill>
                  <a:schemeClr val="dk1"/>
                </a:solidFill>
              </a:rPr>
              <a:t> Transpose the </a:t>
            </a:r>
            <a:r>
              <a:rPr lang="vi">
                <a:solidFill>
                  <a:srgbClr val="188038"/>
                </a:solidFill>
                <a:latin typeface="Roboto Mono"/>
                <a:ea typeface="Roboto Mono"/>
                <a:cs typeface="Roboto Mono"/>
                <a:sym typeface="Roboto Mono"/>
              </a:rPr>
              <a:t>microbiome_data</a:t>
            </a:r>
            <a:r>
              <a:rPr lang="vi">
                <a:solidFill>
                  <a:schemeClr val="dk1"/>
                </a:solidFill>
              </a:rPr>
              <a:t> matrix to switch rows and columns.</a:t>
            </a:r>
            <a:endParaRPr/>
          </a:p>
        </p:txBody>
      </p:sp>
      <p:sp>
        <p:nvSpPr>
          <p:cNvPr id="631" name="Google Shape;631;p72"/>
          <p:cNvSpPr txBox="1"/>
          <p:nvPr/>
        </p:nvSpPr>
        <p:spPr>
          <a:xfrm>
            <a:off x="457200" y="2209800"/>
            <a:ext cx="6176100" cy="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vi">
                <a:solidFill>
                  <a:schemeClr val="dk1"/>
                </a:solidFill>
              </a:rPr>
              <a:t>3.2</a:t>
            </a:r>
            <a:r>
              <a:rPr lang="vi">
                <a:solidFill>
                  <a:schemeClr val="dk1"/>
                </a:solidFill>
              </a:rPr>
              <a:t> Identify the sample with the highest abundance of </a:t>
            </a:r>
            <a:r>
              <a:rPr lang="vi">
                <a:solidFill>
                  <a:srgbClr val="188038"/>
                </a:solidFill>
                <a:latin typeface="Roboto Mono"/>
                <a:ea typeface="Roboto Mono"/>
                <a:cs typeface="Roboto Mono"/>
                <a:sym typeface="Roboto Mono"/>
              </a:rPr>
              <a:t>"Species_1"</a:t>
            </a:r>
            <a:r>
              <a:rPr lang="vi">
                <a:solidFill>
                  <a:schemeClr val="dk1"/>
                </a:solidFill>
              </a:rPr>
              <a:t>.</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b="1" lang="vi">
                <a:solidFill>
                  <a:schemeClr val="dk1"/>
                </a:solidFill>
              </a:rPr>
              <a:t>Hint</a:t>
            </a:r>
            <a:r>
              <a:rPr lang="vi">
                <a:solidFill>
                  <a:schemeClr val="dk1"/>
                </a:solidFill>
              </a:rPr>
              <a:t>: Use the </a:t>
            </a:r>
            <a:r>
              <a:rPr lang="vi">
                <a:solidFill>
                  <a:srgbClr val="188038"/>
                </a:solidFill>
                <a:latin typeface="Roboto Mono"/>
                <a:ea typeface="Roboto Mono"/>
                <a:cs typeface="Roboto Mono"/>
                <a:sym typeface="Roboto Mono"/>
              </a:rPr>
              <a:t>which.max()</a:t>
            </a:r>
            <a:r>
              <a:rPr lang="vi">
                <a:solidFill>
                  <a:schemeClr val="dk1"/>
                </a:solidFill>
              </a:rPr>
              <a:t> function to find the index.</a:t>
            </a:r>
            <a:endParaRPr>
              <a:solidFill>
                <a:schemeClr val="dk1"/>
              </a:solidFill>
            </a:endParaRPr>
          </a:p>
        </p:txBody>
      </p:sp>
      <p:sp>
        <p:nvSpPr>
          <p:cNvPr id="632" name="Google Shape;632;p72"/>
          <p:cNvSpPr txBox="1"/>
          <p:nvPr/>
        </p:nvSpPr>
        <p:spPr>
          <a:xfrm>
            <a:off x="457200" y="3276600"/>
            <a:ext cx="8197500" cy="801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vi">
                <a:solidFill>
                  <a:schemeClr val="dk1"/>
                </a:solidFill>
              </a:rPr>
              <a:t>3.3</a:t>
            </a:r>
            <a:r>
              <a:rPr lang="vi">
                <a:solidFill>
                  <a:schemeClr val="dk1"/>
                </a:solidFill>
              </a:rPr>
              <a:t> Add a new species (</a:t>
            </a:r>
            <a:r>
              <a:rPr lang="vi">
                <a:solidFill>
                  <a:srgbClr val="188038"/>
                </a:solidFill>
                <a:latin typeface="Roboto Mono"/>
                <a:ea typeface="Roboto Mono"/>
                <a:cs typeface="Roboto Mono"/>
                <a:sym typeface="Roboto Mono"/>
              </a:rPr>
              <a:t>"Species_6"</a:t>
            </a:r>
            <a:r>
              <a:rPr lang="vi">
                <a:solidFill>
                  <a:schemeClr val="dk1"/>
                </a:solidFill>
              </a:rPr>
              <a:t>) with the following abundance data: </a:t>
            </a:r>
            <a:r>
              <a:rPr lang="vi">
                <a:solidFill>
                  <a:srgbClr val="188038"/>
                </a:solidFill>
                <a:latin typeface="Roboto Mono"/>
                <a:ea typeface="Roboto Mono"/>
                <a:cs typeface="Roboto Mono"/>
                <a:sym typeface="Roboto Mono"/>
              </a:rPr>
              <a:t>[7, 10, 3, 5]</a:t>
            </a:r>
            <a:r>
              <a:rPr lang="vi">
                <a:solidFill>
                  <a:schemeClr val="dk1"/>
                </a:solidFill>
              </a:rPr>
              <a:t>.</a:t>
            </a:r>
            <a:endParaRPr>
              <a:solidFill>
                <a:schemeClr val="dk1"/>
              </a:solidFill>
            </a:endParaRPr>
          </a:p>
          <a:p>
            <a:pPr indent="-317500" lvl="0" marL="457200" rtl="0" algn="l">
              <a:lnSpc>
                <a:spcPct val="115000"/>
              </a:lnSpc>
              <a:spcBef>
                <a:spcPts val="1200"/>
              </a:spcBef>
              <a:spcAft>
                <a:spcPts val="0"/>
              </a:spcAft>
              <a:buClr>
                <a:schemeClr val="dk1"/>
              </a:buClr>
              <a:buSzPts val="1400"/>
              <a:buChar char="●"/>
            </a:pPr>
            <a:r>
              <a:rPr b="1" lang="vi">
                <a:solidFill>
                  <a:schemeClr val="dk1"/>
                </a:solidFill>
              </a:rPr>
              <a:t>Hint</a:t>
            </a:r>
            <a:r>
              <a:rPr lang="vi">
                <a:solidFill>
                  <a:schemeClr val="dk1"/>
                </a:solidFill>
              </a:rPr>
              <a:t>: Use the </a:t>
            </a:r>
            <a:r>
              <a:rPr lang="vi">
                <a:solidFill>
                  <a:srgbClr val="188038"/>
                </a:solidFill>
                <a:latin typeface="Roboto Mono"/>
                <a:ea typeface="Roboto Mono"/>
                <a:cs typeface="Roboto Mono"/>
                <a:sym typeface="Roboto Mono"/>
              </a:rPr>
              <a:t>cbind()</a:t>
            </a:r>
            <a:r>
              <a:rPr lang="vi">
                <a:solidFill>
                  <a:schemeClr val="dk1"/>
                </a:solidFill>
              </a:rPr>
              <a:t> function to add a new column.</a:t>
            </a:r>
            <a:endParaRPr>
              <a:solidFill>
                <a:schemeClr val="dk1"/>
              </a:solidFill>
            </a:endParaRPr>
          </a:p>
        </p:txBody>
      </p:sp>
      <p:sp>
        <p:nvSpPr>
          <p:cNvPr id="633" name="Google Shape;633;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pic>
        <p:nvPicPr>
          <p:cNvPr id="638" name="Google Shape;638;p73"/>
          <p:cNvPicPr preferRelativeResize="0"/>
          <p:nvPr/>
        </p:nvPicPr>
        <p:blipFill rotWithShape="1">
          <a:blip r:embed="rId3">
            <a:alphaModFix/>
          </a:blip>
          <a:srcRect b="0" l="0" r="76834" t="50845"/>
          <a:stretch/>
        </p:blipFill>
        <p:spPr>
          <a:xfrm>
            <a:off x="1033050" y="777500"/>
            <a:ext cx="1504124" cy="1531174"/>
          </a:xfrm>
          <a:prstGeom prst="rect">
            <a:avLst/>
          </a:prstGeom>
          <a:noFill/>
          <a:ln>
            <a:noFill/>
          </a:ln>
        </p:spPr>
      </p:pic>
      <p:pic>
        <p:nvPicPr>
          <p:cNvPr id="639" name="Google Shape;639;p73"/>
          <p:cNvPicPr preferRelativeResize="0"/>
          <p:nvPr/>
        </p:nvPicPr>
        <p:blipFill rotWithShape="1">
          <a:blip r:embed="rId4">
            <a:alphaModFix/>
          </a:blip>
          <a:srcRect b="0" l="27839" r="0" t="0"/>
          <a:stretch/>
        </p:blipFill>
        <p:spPr>
          <a:xfrm>
            <a:off x="428625" y="2382350"/>
            <a:ext cx="2712976" cy="2200950"/>
          </a:xfrm>
          <a:prstGeom prst="rect">
            <a:avLst/>
          </a:prstGeom>
          <a:noFill/>
          <a:ln>
            <a:noFill/>
          </a:ln>
        </p:spPr>
      </p:pic>
      <p:sp>
        <p:nvSpPr>
          <p:cNvPr id="640" name="Google Shape;640;p73"/>
          <p:cNvSpPr txBox="1"/>
          <p:nvPr/>
        </p:nvSpPr>
        <p:spPr>
          <a:xfrm>
            <a:off x="3937375" y="1169150"/>
            <a:ext cx="4655100" cy="30645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rgbClr val="0000FF"/>
                </a:solidFill>
              </a:rPr>
              <a:t>Definition: </a:t>
            </a:r>
            <a:endParaRPr b="1" sz="1800">
              <a:solidFill>
                <a:srgbClr val="0000FF"/>
              </a:solidFill>
            </a:endParaRPr>
          </a:p>
          <a:p>
            <a:pPr indent="0" lvl="0" marL="0" rtl="0" algn="l">
              <a:spcBef>
                <a:spcPts val="0"/>
              </a:spcBef>
              <a:spcAft>
                <a:spcPts val="0"/>
              </a:spcAft>
              <a:buClr>
                <a:schemeClr val="dk1"/>
              </a:buClr>
              <a:buSzPts val="1100"/>
              <a:buFont typeface="Arial"/>
              <a:buNone/>
            </a:pPr>
            <a:r>
              <a:rPr lang="vi" sz="1800">
                <a:solidFill>
                  <a:schemeClr val="dk2"/>
                </a:solidFill>
              </a:rPr>
              <a:t>A data frame is a table or a 2-dimensional array-like structure in R, where each column can contain </a:t>
            </a:r>
            <a:r>
              <a:rPr b="1" lang="vi" sz="1800">
                <a:solidFill>
                  <a:srgbClr val="990000"/>
                </a:solidFill>
              </a:rPr>
              <a:t>different types of data</a:t>
            </a:r>
            <a:r>
              <a:rPr lang="vi" sz="1800">
                <a:solidFill>
                  <a:schemeClr val="dk2"/>
                </a:solidFill>
              </a:rPr>
              <a:t> (numeric, character, factor, etc.).</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b="1" lang="vi" sz="1800">
                <a:solidFill>
                  <a:srgbClr val="0000FF"/>
                </a:solidFill>
              </a:rPr>
              <a:t>Structure:</a:t>
            </a:r>
            <a:r>
              <a:rPr lang="vi" sz="1800">
                <a:solidFill>
                  <a:srgbClr val="0000FF"/>
                </a:solidFill>
              </a:rPr>
              <a:t> </a:t>
            </a:r>
            <a:endParaRPr sz="1800">
              <a:solidFill>
                <a:srgbClr val="0000FF"/>
              </a:solidFill>
            </a:endParaRPr>
          </a:p>
          <a:p>
            <a:pPr indent="0" lvl="0" marL="0" rtl="0" algn="l">
              <a:spcBef>
                <a:spcPts val="0"/>
              </a:spcBef>
              <a:spcAft>
                <a:spcPts val="0"/>
              </a:spcAft>
              <a:buClr>
                <a:schemeClr val="dk1"/>
              </a:buClr>
              <a:buSzPts val="1100"/>
              <a:buFont typeface="Arial"/>
              <a:buNone/>
            </a:pPr>
            <a:r>
              <a:rPr lang="vi" sz="1800">
                <a:solidFill>
                  <a:schemeClr val="dk2"/>
                </a:solidFill>
              </a:rPr>
              <a:t>Similar to a spreadsheet or SQL table, with rows representing observations and columns representing variables.</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641" name="Google Shape;641;p73"/>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Frame</a:t>
            </a:r>
            <a:endParaRPr b="1" sz="2400"/>
          </a:p>
        </p:txBody>
      </p:sp>
      <p:sp>
        <p:nvSpPr>
          <p:cNvPr id="642" name="Google Shape;642;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74"/>
          <p:cNvSpPr txBox="1"/>
          <p:nvPr/>
        </p:nvSpPr>
        <p:spPr>
          <a:xfrm>
            <a:off x="76200" y="6096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t>Creating a Data Frame</a:t>
            </a:r>
            <a:endParaRPr b="1" sz="1800"/>
          </a:p>
        </p:txBody>
      </p:sp>
      <p:sp>
        <p:nvSpPr>
          <p:cNvPr id="648" name="Google Shape;648;p74"/>
          <p:cNvSpPr txBox="1"/>
          <p:nvPr/>
        </p:nvSpPr>
        <p:spPr>
          <a:xfrm>
            <a:off x="304800" y="1371600"/>
            <a:ext cx="8336700" cy="27243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Create a data frame with three columns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df &lt;- data.frame(ID =1:4, </a:t>
            </a:r>
            <a:endParaRPr b="1" sz="1500">
              <a:solidFill>
                <a:srgbClr val="434343"/>
              </a:solidFill>
              <a:highlight>
                <a:srgbClr val="FFFFFF"/>
              </a:highlight>
              <a:latin typeface="Courier New"/>
              <a:ea typeface="Courier New"/>
              <a:cs typeface="Courier New"/>
              <a:sym typeface="Courier New"/>
            </a:endParaRPr>
          </a:p>
          <a:p>
            <a:pPr indent="457200" lvl="0" marL="137160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Name=c("Alice","Bob","Charlie","Diana"), </a:t>
            </a:r>
            <a:endParaRPr b="1" sz="1500">
              <a:solidFill>
                <a:srgbClr val="434343"/>
              </a:solidFill>
              <a:highlight>
                <a:srgbClr val="FFFFFF"/>
              </a:highlight>
              <a:latin typeface="Courier New"/>
              <a:ea typeface="Courier New"/>
              <a:cs typeface="Courier New"/>
              <a:sym typeface="Courier New"/>
            </a:endParaRPr>
          </a:p>
          <a:p>
            <a:pPr indent="457200" lvl="0" marL="137160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Score =c(85,92,88,76))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print(df)</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  ID    Name Score</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1  1   Alice    85</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2  2     Bob    92</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3  3 Charlie    88</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4  4   Diana    76</a:t>
            </a:r>
            <a:endParaRPr b="1" sz="1500">
              <a:highlight>
                <a:srgbClr val="FFFFFF"/>
              </a:highlight>
              <a:latin typeface="Courier New"/>
              <a:ea typeface="Courier New"/>
              <a:cs typeface="Courier New"/>
              <a:sym typeface="Courier New"/>
            </a:endParaRPr>
          </a:p>
        </p:txBody>
      </p:sp>
      <p:sp>
        <p:nvSpPr>
          <p:cNvPr id="649" name="Google Shape;649;p74"/>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Frame</a:t>
            </a:r>
            <a:endParaRPr b="1" sz="2400"/>
          </a:p>
        </p:txBody>
      </p:sp>
      <p:sp>
        <p:nvSpPr>
          <p:cNvPr id="650" name="Google Shape;650;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5"/>
          <p:cNvSpPr txBox="1"/>
          <p:nvPr/>
        </p:nvSpPr>
        <p:spPr>
          <a:xfrm>
            <a:off x="152400" y="685800"/>
            <a:ext cx="4600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t>Accessing Data in a Data Frame</a:t>
            </a:r>
            <a:endParaRPr b="1" sz="1800"/>
          </a:p>
        </p:txBody>
      </p:sp>
      <p:sp>
        <p:nvSpPr>
          <p:cNvPr id="656" name="Google Shape;656;p75"/>
          <p:cNvSpPr txBox="1"/>
          <p:nvPr/>
        </p:nvSpPr>
        <p:spPr>
          <a:xfrm>
            <a:off x="457200" y="12192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vi">
                <a:solidFill>
                  <a:schemeClr val="dk1"/>
                </a:solidFill>
              </a:rPr>
              <a:t>Using </a:t>
            </a:r>
            <a:r>
              <a:rPr b="1" lang="vi">
                <a:solidFill>
                  <a:srgbClr val="188038"/>
                </a:solidFill>
                <a:latin typeface="Roboto Mono"/>
                <a:ea typeface="Roboto Mono"/>
                <a:cs typeface="Roboto Mono"/>
                <a:sym typeface="Roboto Mono"/>
              </a:rPr>
              <a:t>$</a:t>
            </a:r>
            <a:r>
              <a:rPr b="1" lang="vi">
                <a:solidFill>
                  <a:schemeClr val="dk1"/>
                </a:solidFill>
              </a:rPr>
              <a:t> to Access Columns</a:t>
            </a:r>
            <a:r>
              <a:rPr lang="vi">
                <a:solidFill>
                  <a:schemeClr val="dk1"/>
                </a:solidFill>
              </a:rPr>
              <a:t>:</a:t>
            </a:r>
            <a:endParaRPr>
              <a:solidFill>
                <a:schemeClr val="dk1"/>
              </a:solidFill>
            </a:endParaRPr>
          </a:p>
        </p:txBody>
      </p:sp>
      <p:sp>
        <p:nvSpPr>
          <p:cNvPr id="657" name="Google Shape;657;p75"/>
          <p:cNvSpPr txBox="1"/>
          <p:nvPr/>
        </p:nvSpPr>
        <p:spPr>
          <a:xfrm>
            <a:off x="533400" y="1600200"/>
            <a:ext cx="7052100" cy="11082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Access the 'Name'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columnnames&lt;- df$Name print(names)</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"Alice" "Bob" "Charlie" "Diana"</a:t>
            </a:r>
            <a:endParaRPr b="1" sz="1500">
              <a:solidFill>
                <a:schemeClr val="dk1"/>
              </a:solidFill>
              <a:highlight>
                <a:srgbClr val="FFFFFF"/>
              </a:highlight>
              <a:latin typeface="Courier New"/>
              <a:ea typeface="Courier New"/>
              <a:cs typeface="Courier New"/>
              <a:sym typeface="Courier New"/>
            </a:endParaRPr>
          </a:p>
        </p:txBody>
      </p:sp>
      <p:sp>
        <p:nvSpPr>
          <p:cNvPr id="658" name="Google Shape;658;p75"/>
          <p:cNvSpPr txBox="1"/>
          <p:nvPr/>
        </p:nvSpPr>
        <p:spPr>
          <a:xfrm>
            <a:off x="457200" y="3048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Using Indexing</a:t>
            </a:r>
            <a:endParaRPr b="1"/>
          </a:p>
        </p:txBody>
      </p:sp>
      <p:sp>
        <p:nvSpPr>
          <p:cNvPr id="659" name="Google Shape;659;p75"/>
          <p:cNvSpPr txBox="1"/>
          <p:nvPr/>
        </p:nvSpPr>
        <p:spPr>
          <a:xfrm>
            <a:off x="533400" y="3485400"/>
            <a:ext cx="7052100" cy="11082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Access the element in the 2nd row, 3rd column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element &lt;- df[2,3] print(element)</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[1] 92</a:t>
            </a:r>
            <a:endParaRPr b="1" sz="1500">
              <a:highlight>
                <a:srgbClr val="FFFFFF"/>
              </a:highlight>
              <a:latin typeface="Courier New"/>
              <a:ea typeface="Courier New"/>
              <a:cs typeface="Courier New"/>
              <a:sym typeface="Courier New"/>
            </a:endParaRPr>
          </a:p>
        </p:txBody>
      </p:sp>
      <p:sp>
        <p:nvSpPr>
          <p:cNvPr id="660" name="Google Shape;660;p75"/>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Frame</a:t>
            </a:r>
            <a:endParaRPr b="1" sz="2400"/>
          </a:p>
        </p:txBody>
      </p:sp>
      <p:sp>
        <p:nvSpPr>
          <p:cNvPr id="661" name="Google Shape;661;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76"/>
          <p:cNvSpPr txBox="1"/>
          <p:nvPr/>
        </p:nvSpPr>
        <p:spPr>
          <a:xfrm>
            <a:off x="76200" y="533400"/>
            <a:ext cx="378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Common Data Frame Operations</a:t>
            </a:r>
            <a:endParaRPr b="1" sz="1800">
              <a:solidFill>
                <a:srgbClr val="434343"/>
              </a:solidFill>
            </a:endParaRPr>
          </a:p>
        </p:txBody>
      </p:sp>
      <p:sp>
        <p:nvSpPr>
          <p:cNvPr id="667" name="Google Shape;667;p76"/>
          <p:cNvSpPr txBox="1"/>
          <p:nvPr/>
        </p:nvSpPr>
        <p:spPr>
          <a:xfrm>
            <a:off x="304800" y="1143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Adding a New Column</a:t>
            </a:r>
            <a:endParaRPr b="1"/>
          </a:p>
        </p:txBody>
      </p:sp>
      <p:sp>
        <p:nvSpPr>
          <p:cNvPr id="668" name="Google Shape;668;p76"/>
          <p:cNvSpPr txBox="1"/>
          <p:nvPr/>
        </p:nvSpPr>
        <p:spPr>
          <a:xfrm>
            <a:off x="381000" y="1524000"/>
            <a:ext cx="3868500" cy="24936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Add a new column 'Passed'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df$Passed &lt;- df$Score &gt;80 print(df)</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  ID    Name Score Passed</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1   Alice    85   TRUE</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2  2     Bob    92   TRUE</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3  3 Charlie    88   TRUE</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4  4   Diana    76  FALSE</a:t>
            </a:r>
            <a:endParaRPr b="1" sz="1500">
              <a:solidFill>
                <a:schemeClr val="dk1"/>
              </a:solidFill>
              <a:highlight>
                <a:srgbClr val="FFFFFF"/>
              </a:highlight>
              <a:latin typeface="Courier New"/>
              <a:ea typeface="Courier New"/>
              <a:cs typeface="Courier New"/>
              <a:sym typeface="Courier New"/>
            </a:endParaRPr>
          </a:p>
        </p:txBody>
      </p:sp>
      <p:sp>
        <p:nvSpPr>
          <p:cNvPr id="669" name="Google Shape;669;p76"/>
          <p:cNvSpPr txBox="1"/>
          <p:nvPr/>
        </p:nvSpPr>
        <p:spPr>
          <a:xfrm>
            <a:off x="4800600" y="114300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vi">
                <a:solidFill>
                  <a:schemeClr val="dk1"/>
                </a:solidFill>
              </a:rPr>
              <a:t>Subsetting Data Frames</a:t>
            </a:r>
            <a:r>
              <a:rPr lang="vi">
                <a:solidFill>
                  <a:schemeClr val="dk1"/>
                </a:solidFill>
              </a:rPr>
              <a:t>:</a:t>
            </a:r>
            <a:endParaRPr>
              <a:solidFill>
                <a:schemeClr val="dk1"/>
              </a:solidFill>
            </a:endParaRPr>
          </a:p>
        </p:txBody>
      </p:sp>
      <p:sp>
        <p:nvSpPr>
          <p:cNvPr id="670" name="Google Shape;670;p76"/>
          <p:cNvSpPr txBox="1"/>
          <p:nvPr/>
        </p:nvSpPr>
        <p:spPr>
          <a:xfrm>
            <a:off x="4876800" y="1524000"/>
            <a:ext cx="3868500" cy="29553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Subsetting a dataframe with condition</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high_scores &lt;- df[df$Score &gt;80,]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print(high_scores)</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  ID    Name Score Passed</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1   Alice    85   TRUE</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2  2     Bob    92   TRUE</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3  3 Charlie    88   TRUE</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p:txBody>
      </p:sp>
      <p:sp>
        <p:nvSpPr>
          <p:cNvPr id="671" name="Google Shape;671;p76"/>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Frame</a:t>
            </a:r>
            <a:endParaRPr b="1" sz="2400"/>
          </a:p>
        </p:txBody>
      </p:sp>
      <p:sp>
        <p:nvSpPr>
          <p:cNvPr id="672" name="Google Shape;672;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77"/>
          <p:cNvSpPr txBox="1"/>
          <p:nvPr/>
        </p:nvSpPr>
        <p:spPr>
          <a:xfrm>
            <a:off x="76200" y="5334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Combining Data Frames</a:t>
            </a:r>
            <a:endParaRPr b="1" sz="1800">
              <a:solidFill>
                <a:srgbClr val="434343"/>
              </a:solidFill>
            </a:endParaRPr>
          </a:p>
        </p:txBody>
      </p:sp>
      <p:sp>
        <p:nvSpPr>
          <p:cNvPr id="678" name="Google Shape;678;p77"/>
          <p:cNvSpPr txBox="1"/>
          <p:nvPr/>
        </p:nvSpPr>
        <p:spPr>
          <a:xfrm>
            <a:off x="152400" y="990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Row Binding</a:t>
            </a:r>
            <a:endParaRPr b="1"/>
          </a:p>
        </p:txBody>
      </p:sp>
      <p:sp>
        <p:nvSpPr>
          <p:cNvPr id="679" name="Google Shape;679;p77"/>
          <p:cNvSpPr txBox="1"/>
          <p:nvPr/>
        </p:nvSpPr>
        <p:spPr>
          <a:xfrm>
            <a:off x="152400" y="1371600"/>
            <a:ext cx="4330200" cy="34170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Combine data frames by adding rows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df_new &lt;- data.frame(ID=5, </a:t>
            </a:r>
            <a:endParaRPr b="1" sz="1500">
              <a:solidFill>
                <a:srgbClr val="434343"/>
              </a:solidFill>
              <a:highlight>
                <a:srgbClr val="FFFFFF"/>
              </a:highlight>
              <a:latin typeface="Courier New"/>
              <a:ea typeface="Courier New"/>
              <a:cs typeface="Courier New"/>
              <a:sym typeface="Courier New"/>
            </a:endParaRPr>
          </a:p>
          <a:p>
            <a:pPr indent="457200" lvl="0" marL="182880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Name="Eve",</a:t>
            </a:r>
            <a:endParaRPr b="1" sz="1500">
              <a:solidFill>
                <a:srgbClr val="434343"/>
              </a:solidFill>
              <a:highlight>
                <a:srgbClr val="FFFFFF"/>
              </a:highlight>
              <a:latin typeface="Courier New"/>
              <a:ea typeface="Courier New"/>
              <a:cs typeface="Courier New"/>
              <a:sym typeface="Courier New"/>
            </a:endParaRPr>
          </a:p>
          <a:p>
            <a:pPr indent="457200" lvl="0" marL="182880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Score=90)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combined_df &lt;- rbind(df, df_new)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print(combined_df)</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  ID    Name Score Passed</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1   Alice    85   TRUE</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2  2     Bob    92   TRUE</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3  3 Charlie    88   TRUE</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4  4   Diana    76  FALSE</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5  5     Eve    90   TRUE</a:t>
            </a:r>
            <a:endParaRPr>
              <a:solidFill>
                <a:schemeClr val="dk1"/>
              </a:solidFill>
            </a:endParaRPr>
          </a:p>
        </p:txBody>
      </p:sp>
      <p:sp>
        <p:nvSpPr>
          <p:cNvPr id="680" name="Google Shape;680;p77"/>
          <p:cNvSpPr txBox="1"/>
          <p:nvPr/>
        </p:nvSpPr>
        <p:spPr>
          <a:xfrm>
            <a:off x="4953000" y="990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Column Binding</a:t>
            </a:r>
            <a:endParaRPr b="1"/>
          </a:p>
        </p:txBody>
      </p:sp>
      <p:sp>
        <p:nvSpPr>
          <p:cNvPr id="681" name="Google Shape;681;p77"/>
          <p:cNvSpPr txBox="1"/>
          <p:nvPr/>
        </p:nvSpPr>
        <p:spPr>
          <a:xfrm>
            <a:off x="4898100" y="1390800"/>
            <a:ext cx="4038600" cy="36480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Combine data frames by adding columns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extra_info &lt;- data.frame(Age=c(23,25,22,21,24))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full_df &lt;- cbind(combined_df,</a:t>
            </a:r>
            <a:endParaRPr b="1" sz="1500">
              <a:solidFill>
                <a:srgbClr val="434343"/>
              </a:solidFill>
              <a:highlight>
                <a:srgbClr val="FFFFFF"/>
              </a:highlight>
              <a:latin typeface="Courier New"/>
              <a:ea typeface="Courier New"/>
              <a:cs typeface="Courier New"/>
              <a:sym typeface="Courier New"/>
            </a:endParaRPr>
          </a:p>
          <a:p>
            <a:pPr indent="0" lvl="0" marL="182880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extra_info)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print(full_df)</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  ID    Name Score Passed Age</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1  1   Alice    85   TRUE  23</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2  2     Bob    92   TRUE  25</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3  3 Charlie    88   TRUE  22</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4  4   Diana    76  FALSE  21</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5  5     Eve    90   TRUE  24</a:t>
            </a:r>
            <a:endParaRPr b="1" sz="1500">
              <a:highlight>
                <a:srgbClr val="FFFFFF"/>
              </a:highlight>
              <a:latin typeface="Courier New"/>
              <a:ea typeface="Courier New"/>
              <a:cs typeface="Courier New"/>
              <a:sym typeface="Courier New"/>
            </a:endParaRPr>
          </a:p>
        </p:txBody>
      </p:sp>
      <p:sp>
        <p:nvSpPr>
          <p:cNvPr id="682" name="Google Shape;682;p77"/>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Frame</a:t>
            </a:r>
            <a:endParaRPr b="1" sz="2400"/>
          </a:p>
        </p:txBody>
      </p:sp>
      <p:sp>
        <p:nvSpPr>
          <p:cNvPr id="683" name="Google Shape;683;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78"/>
          <p:cNvSpPr txBox="1"/>
          <p:nvPr/>
        </p:nvSpPr>
        <p:spPr>
          <a:xfrm>
            <a:off x="76200" y="533400"/>
            <a:ext cx="4800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Viewing and Inspecting Data Frames</a:t>
            </a:r>
            <a:endParaRPr b="1" sz="1800">
              <a:solidFill>
                <a:srgbClr val="434343"/>
              </a:solidFill>
            </a:endParaRPr>
          </a:p>
        </p:txBody>
      </p:sp>
      <p:sp>
        <p:nvSpPr>
          <p:cNvPr id="689" name="Google Shape;689;p78"/>
          <p:cNvSpPr txBox="1"/>
          <p:nvPr/>
        </p:nvSpPr>
        <p:spPr>
          <a:xfrm>
            <a:off x="528125" y="1219200"/>
            <a:ext cx="7297200" cy="27243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Viewing data</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View(df)</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Explore the structure of the data</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str(df)</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'data.frame':	4 obs. of  4 variables:</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 $ ID    : int  1 2 3 4</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 $ Name  : chr  "Alice" "Bob" "Charlie" "Diana"</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 $ Score : num  85 92 88 76</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 $ Passed: logi  TRUE TRUE TRUE FALSE</a:t>
            </a:r>
            <a:endParaRPr b="1" sz="1500">
              <a:solidFill>
                <a:srgbClr val="434343"/>
              </a:solidFill>
              <a:highlight>
                <a:srgbClr val="FFFFFF"/>
              </a:highlight>
              <a:latin typeface="Courier New"/>
              <a:ea typeface="Courier New"/>
              <a:cs typeface="Courier New"/>
              <a:sym typeface="Courier New"/>
            </a:endParaRPr>
          </a:p>
        </p:txBody>
      </p:sp>
      <p:sp>
        <p:nvSpPr>
          <p:cNvPr id="690" name="Google Shape;690;p78"/>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Frame</a:t>
            </a:r>
            <a:endParaRPr b="1" sz="2400"/>
          </a:p>
        </p:txBody>
      </p:sp>
      <p:sp>
        <p:nvSpPr>
          <p:cNvPr id="691" name="Google Shape;691;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79"/>
          <p:cNvSpPr txBox="1"/>
          <p:nvPr/>
        </p:nvSpPr>
        <p:spPr>
          <a:xfrm>
            <a:off x="244625" y="1838725"/>
            <a:ext cx="8432700" cy="24936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summary(df)</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       ID           Name               Score         Passed       </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 Min.   :1.00   Length:4           Min.   :76.00   Mode :logical  </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 1st Qu.:1.75   Class :character   1st Qu.:82.75   FALSE:1        </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 Median :2.50   Mode  :character   Median :86.50   TRUE :3        </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 Mean   :2.50                      Mean   :85.25                  </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 3rd Qu.:3.25                      3rd Qu.:89.00                  </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 Max.   :4.00                      Max.   :92.00     </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434343"/>
              </a:solidFill>
              <a:highlight>
                <a:srgbClr val="FFFFFF"/>
              </a:highlight>
              <a:latin typeface="Courier New"/>
              <a:ea typeface="Courier New"/>
              <a:cs typeface="Courier New"/>
              <a:sym typeface="Courier New"/>
            </a:endParaRPr>
          </a:p>
        </p:txBody>
      </p:sp>
      <p:sp>
        <p:nvSpPr>
          <p:cNvPr id="697" name="Google Shape;697;p79"/>
          <p:cNvSpPr txBox="1"/>
          <p:nvPr/>
        </p:nvSpPr>
        <p:spPr>
          <a:xfrm>
            <a:off x="152400" y="6858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Summary Statistics</a:t>
            </a:r>
            <a:endParaRPr b="1" sz="1800">
              <a:solidFill>
                <a:srgbClr val="434343"/>
              </a:solidFill>
            </a:endParaRPr>
          </a:p>
        </p:txBody>
      </p:sp>
      <p:sp>
        <p:nvSpPr>
          <p:cNvPr id="698" name="Google Shape;698;p79"/>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Frame</a:t>
            </a:r>
            <a:endParaRPr b="1" sz="2400"/>
          </a:p>
        </p:txBody>
      </p:sp>
      <p:sp>
        <p:nvSpPr>
          <p:cNvPr id="699" name="Google Shape;699;p79"/>
          <p:cNvSpPr txBox="1"/>
          <p:nvPr/>
        </p:nvSpPr>
        <p:spPr>
          <a:xfrm>
            <a:off x="228600" y="1143000"/>
            <a:ext cx="478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800">
                <a:solidFill>
                  <a:srgbClr val="434343"/>
                </a:solidFill>
              </a:rPr>
              <a:t>To get a summary of each column.</a:t>
            </a:r>
            <a:endParaRPr sz="1800">
              <a:solidFill>
                <a:srgbClr val="434343"/>
              </a:solidFill>
            </a:endParaRPr>
          </a:p>
        </p:txBody>
      </p:sp>
      <p:sp>
        <p:nvSpPr>
          <p:cNvPr id="700" name="Google Shape;700;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80"/>
          <p:cNvSpPr txBox="1"/>
          <p:nvPr/>
        </p:nvSpPr>
        <p:spPr>
          <a:xfrm>
            <a:off x="76200" y="533400"/>
            <a:ext cx="4267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Subsetting and Filtering Data</a:t>
            </a:r>
            <a:endParaRPr b="1" sz="1800">
              <a:solidFill>
                <a:srgbClr val="434343"/>
              </a:solidFill>
            </a:endParaRPr>
          </a:p>
        </p:txBody>
      </p:sp>
      <p:sp>
        <p:nvSpPr>
          <p:cNvPr id="706" name="Google Shape;706;p80"/>
          <p:cNvSpPr txBox="1"/>
          <p:nvPr/>
        </p:nvSpPr>
        <p:spPr>
          <a:xfrm>
            <a:off x="152400" y="1219200"/>
            <a:ext cx="342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rgbClr val="434343"/>
                </a:solidFill>
              </a:rPr>
              <a:t>Subset Rows Based on Conditions</a:t>
            </a:r>
            <a:endParaRPr b="1">
              <a:solidFill>
                <a:srgbClr val="434343"/>
              </a:solidFill>
            </a:endParaRPr>
          </a:p>
        </p:txBody>
      </p:sp>
      <p:sp>
        <p:nvSpPr>
          <p:cNvPr id="707" name="Google Shape;707;p80"/>
          <p:cNvSpPr txBox="1"/>
          <p:nvPr/>
        </p:nvSpPr>
        <p:spPr>
          <a:xfrm>
            <a:off x="304800" y="1676400"/>
            <a:ext cx="3556200" cy="27243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Get rows where Score is greater than 80</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high_scores &lt;- df[df$Score &gt;80,]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print(high_scores)</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  ID    Name Score Passed</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1  1   Alice    85   TRUE</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2  2     Bob    92   TRUE</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3  3 Charlie    88   TRUE</a:t>
            </a:r>
            <a:endParaRPr b="1" sz="1500">
              <a:highlight>
                <a:srgbClr val="FFFFFF"/>
              </a:highlight>
              <a:latin typeface="Courier New"/>
              <a:ea typeface="Courier New"/>
              <a:cs typeface="Courier New"/>
              <a:sym typeface="Courier New"/>
            </a:endParaRPr>
          </a:p>
        </p:txBody>
      </p:sp>
      <p:sp>
        <p:nvSpPr>
          <p:cNvPr id="708" name="Google Shape;708;p80"/>
          <p:cNvSpPr txBox="1"/>
          <p:nvPr/>
        </p:nvSpPr>
        <p:spPr>
          <a:xfrm>
            <a:off x="4419600" y="12192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rgbClr val="434343"/>
                </a:solidFill>
              </a:rPr>
              <a:t>Select Specific Columns</a:t>
            </a:r>
            <a:endParaRPr b="1">
              <a:solidFill>
                <a:srgbClr val="434343"/>
              </a:solidFill>
            </a:endParaRPr>
          </a:p>
        </p:txBody>
      </p:sp>
      <p:sp>
        <p:nvSpPr>
          <p:cNvPr id="709" name="Google Shape;709;p80"/>
          <p:cNvSpPr txBox="1"/>
          <p:nvPr/>
        </p:nvSpPr>
        <p:spPr>
          <a:xfrm>
            <a:off x="4485925" y="1676400"/>
            <a:ext cx="4401900" cy="27243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Select only the 'Name' and 'Score' columns</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name_score &lt;- df[,c("Name","Score")] print(name_score)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     Name Score</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1   Alice    85</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2     Bob    92</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3 Charlie    88</a:t>
            </a:r>
            <a:endParaRPr b="1" sz="1500">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highlight>
                  <a:srgbClr val="FFFFFF"/>
                </a:highlight>
                <a:latin typeface="Courier New"/>
                <a:ea typeface="Courier New"/>
                <a:cs typeface="Courier New"/>
                <a:sym typeface="Courier New"/>
              </a:rPr>
              <a:t>4   Diana    76</a:t>
            </a:r>
            <a:endParaRPr b="1" sz="1500">
              <a:highlight>
                <a:srgbClr val="FFFFFF"/>
              </a:highlight>
              <a:latin typeface="Courier New"/>
              <a:ea typeface="Courier New"/>
              <a:cs typeface="Courier New"/>
              <a:sym typeface="Courier New"/>
            </a:endParaRPr>
          </a:p>
        </p:txBody>
      </p:sp>
      <p:sp>
        <p:nvSpPr>
          <p:cNvPr id="710" name="Google Shape;710;p80"/>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Frame</a:t>
            </a:r>
            <a:endParaRPr b="1" sz="2400"/>
          </a:p>
        </p:txBody>
      </p:sp>
      <p:sp>
        <p:nvSpPr>
          <p:cNvPr id="711" name="Google Shape;711;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81"/>
          <p:cNvSpPr txBox="1"/>
          <p:nvPr/>
        </p:nvSpPr>
        <p:spPr>
          <a:xfrm>
            <a:off x="0" y="533400"/>
            <a:ext cx="3731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Adding and Modifying Columns</a:t>
            </a:r>
            <a:endParaRPr b="1" sz="1800">
              <a:solidFill>
                <a:srgbClr val="434343"/>
              </a:solidFill>
            </a:endParaRPr>
          </a:p>
        </p:txBody>
      </p:sp>
      <p:sp>
        <p:nvSpPr>
          <p:cNvPr id="717" name="Google Shape;717;p81"/>
          <p:cNvSpPr txBox="1"/>
          <p:nvPr/>
        </p:nvSpPr>
        <p:spPr>
          <a:xfrm>
            <a:off x="76200" y="1295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Add a New Column</a:t>
            </a:r>
            <a:endParaRPr b="1"/>
          </a:p>
        </p:txBody>
      </p:sp>
      <p:sp>
        <p:nvSpPr>
          <p:cNvPr id="718" name="Google Shape;718;p81"/>
          <p:cNvSpPr txBox="1"/>
          <p:nvPr/>
        </p:nvSpPr>
        <p:spPr>
          <a:xfrm>
            <a:off x="76200" y="1676400"/>
            <a:ext cx="4393500" cy="25551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a:solidFill>
                  <a:srgbClr val="0000FF"/>
                </a:solidFill>
                <a:highlight>
                  <a:srgbClr val="FFFFFF"/>
                </a:highlight>
                <a:latin typeface="Courier New"/>
                <a:ea typeface="Courier New"/>
                <a:cs typeface="Courier New"/>
                <a:sym typeface="Courier New"/>
              </a:rPr>
              <a:t># Add a column indicating if the score is above average </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rgbClr val="434343"/>
                </a:solidFill>
                <a:highlight>
                  <a:srgbClr val="FFFFFF"/>
                </a:highlight>
                <a:latin typeface="Courier New"/>
                <a:ea typeface="Courier New"/>
                <a:cs typeface="Courier New"/>
                <a:sym typeface="Courier New"/>
              </a:rPr>
              <a:t>df$Above_Average &lt;- </a:t>
            </a:r>
            <a:endParaRPr b="1">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rgbClr val="434343"/>
                </a:solidFill>
                <a:highlight>
                  <a:srgbClr val="FFFFFF"/>
                </a:highlight>
                <a:latin typeface="Courier New"/>
                <a:ea typeface="Courier New"/>
                <a:cs typeface="Courier New"/>
                <a:sym typeface="Courier New"/>
              </a:rPr>
              <a:t>df$Score &gt; mean(df$Score) </a:t>
            </a:r>
            <a:endParaRPr b="1">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rgbClr val="434343"/>
                </a:solidFill>
                <a:highlight>
                  <a:srgbClr val="FFFFFF"/>
                </a:highlight>
                <a:latin typeface="Courier New"/>
                <a:ea typeface="Courier New"/>
                <a:cs typeface="Courier New"/>
                <a:sym typeface="Courier New"/>
              </a:rPr>
              <a:t>print(df)</a:t>
            </a:r>
            <a:endParaRPr b="1">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highlight>
                  <a:srgbClr val="FFFFFF"/>
                </a:highlight>
                <a:latin typeface="Courier New"/>
                <a:ea typeface="Courier New"/>
                <a:cs typeface="Courier New"/>
                <a:sym typeface="Courier New"/>
              </a:rPr>
              <a:t>  ID    Name Score Passed Above_Average</a:t>
            </a:r>
            <a:endParaRPr b="1">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highlight>
                  <a:srgbClr val="FFFFFF"/>
                </a:highlight>
                <a:latin typeface="Courier New"/>
                <a:ea typeface="Courier New"/>
                <a:cs typeface="Courier New"/>
                <a:sym typeface="Courier New"/>
              </a:rPr>
              <a:t>1  1   Alice    85   TRUE         FALSE</a:t>
            </a:r>
            <a:endParaRPr b="1">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highlight>
                  <a:srgbClr val="FFFFFF"/>
                </a:highlight>
                <a:latin typeface="Courier New"/>
                <a:ea typeface="Courier New"/>
                <a:cs typeface="Courier New"/>
                <a:sym typeface="Courier New"/>
              </a:rPr>
              <a:t>2  2     Bob    92   TRUE          TRUE</a:t>
            </a:r>
            <a:endParaRPr b="1">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highlight>
                  <a:srgbClr val="FFFFFF"/>
                </a:highlight>
                <a:latin typeface="Courier New"/>
                <a:ea typeface="Courier New"/>
                <a:cs typeface="Courier New"/>
                <a:sym typeface="Courier New"/>
              </a:rPr>
              <a:t>3  3 Charlie    88   TRUE          TRUE</a:t>
            </a:r>
            <a:endParaRPr b="1">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highlight>
                  <a:srgbClr val="FFFFFF"/>
                </a:highlight>
                <a:latin typeface="Courier New"/>
                <a:ea typeface="Courier New"/>
                <a:cs typeface="Courier New"/>
                <a:sym typeface="Courier New"/>
              </a:rPr>
              <a:t>4  4   Diana    76  FALSE         FALSE</a:t>
            </a:r>
            <a:endParaRPr b="1">
              <a:highlight>
                <a:srgbClr val="FFFFFF"/>
              </a:highlight>
              <a:latin typeface="Courier New"/>
              <a:ea typeface="Courier New"/>
              <a:cs typeface="Courier New"/>
              <a:sym typeface="Courier New"/>
            </a:endParaRPr>
          </a:p>
        </p:txBody>
      </p:sp>
      <p:sp>
        <p:nvSpPr>
          <p:cNvPr id="719" name="Google Shape;719;p81"/>
          <p:cNvSpPr txBox="1"/>
          <p:nvPr/>
        </p:nvSpPr>
        <p:spPr>
          <a:xfrm>
            <a:off x="4648200" y="1295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Modify an Existing Column</a:t>
            </a:r>
            <a:endParaRPr b="1"/>
          </a:p>
        </p:txBody>
      </p:sp>
      <p:sp>
        <p:nvSpPr>
          <p:cNvPr id="720" name="Google Shape;720;p81"/>
          <p:cNvSpPr txBox="1"/>
          <p:nvPr/>
        </p:nvSpPr>
        <p:spPr>
          <a:xfrm>
            <a:off x="4642050" y="1695600"/>
            <a:ext cx="4393500" cy="2555100"/>
          </a:xfrm>
          <a:prstGeom prst="rect">
            <a:avLst/>
          </a:prstGeom>
          <a:solidFill>
            <a:srgbClr val="D9EAD3"/>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a:solidFill>
                  <a:srgbClr val="0000FF"/>
                </a:solidFill>
                <a:highlight>
                  <a:srgbClr val="FFFFFF"/>
                </a:highlight>
                <a:latin typeface="Courier New"/>
                <a:ea typeface="Courier New"/>
                <a:cs typeface="Courier New"/>
                <a:sym typeface="Courier New"/>
              </a:rPr>
              <a:t># Adjust the score by adding 5 points to each student</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rgbClr val="0000FF"/>
                </a:solidFill>
                <a:highlight>
                  <a:srgbClr val="FFFFFF"/>
                </a:highlight>
                <a:latin typeface="Courier New"/>
                <a:ea typeface="Courier New"/>
                <a:cs typeface="Courier New"/>
                <a:sym typeface="Courier New"/>
              </a:rPr>
              <a:t> </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rgbClr val="434343"/>
                </a:solidFill>
                <a:highlight>
                  <a:srgbClr val="FFFFFF"/>
                </a:highlight>
                <a:latin typeface="Courier New"/>
                <a:ea typeface="Courier New"/>
                <a:cs typeface="Courier New"/>
                <a:sym typeface="Courier New"/>
              </a:rPr>
              <a:t>df$Score &lt;- df$Score + 5 </a:t>
            </a:r>
            <a:endParaRPr b="1">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rgbClr val="434343"/>
                </a:solidFill>
                <a:highlight>
                  <a:srgbClr val="FFFFFF"/>
                </a:highlight>
                <a:latin typeface="Courier New"/>
                <a:ea typeface="Courier New"/>
                <a:cs typeface="Courier New"/>
                <a:sym typeface="Courier New"/>
              </a:rPr>
              <a:t>print(df)</a:t>
            </a:r>
            <a:endParaRPr b="1">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chemeClr val="dk1"/>
                </a:solidFill>
                <a:highlight>
                  <a:srgbClr val="FFFFFF"/>
                </a:highlight>
                <a:latin typeface="Courier New"/>
                <a:ea typeface="Courier New"/>
                <a:cs typeface="Courier New"/>
                <a:sym typeface="Courier New"/>
              </a:rPr>
              <a:t>  ID    Name Score Passed Above_Average</a:t>
            </a:r>
            <a:endParaRPr b="1">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chemeClr val="dk1"/>
                </a:solidFill>
                <a:highlight>
                  <a:srgbClr val="FFFFFF"/>
                </a:highlight>
                <a:latin typeface="Courier New"/>
                <a:ea typeface="Courier New"/>
                <a:cs typeface="Courier New"/>
                <a:sym typeface="Courier New"/>
              </a:rPr>
              <a:t>1  1   Alice    90   TRUE         FALSE</a:t>
            </a:r>
            <a:endParaRPr b="1">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chemeClr val="dk1"/>
                </a:solidFill>
                <a:highlight>
                  <a:srgbClr val="FFFFFF"/>
                </a:highlight>
                <a:latin typeface="Courier New"/>
                <a:ea typeface="Courier New"/>
                <a:cs typeface="Courier New"/>
                <a:sym typeface="Courier New"/>
              </a:rPr>
              <a:t>2  2     Bob    97   TRUE          TRUE</a:t>
            </a:r>
            <a:endParaRPr b="1">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chemeClr val="dk1"/>
                </a:solidFill>
                <a:highlight>
                  <a:srgbClr val="FFFFFF"/>
                </a:highlight>
                <a:latin typeface="Courier New"/>
                <a:ea typeface="Courier New"/>
                <a:cs typeface="Courier New"/>
                <a:sym typeface="Courier New"/>
              </a:rPr>
              <a:t>3  3 Charlie    93   TRUE          TRUE</a:t>
            </a:r>
            <a:endParaRPr b="1">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chemeClr val="dk1"/>
                </a:solidFill>
                <a:highlight>
                  <a:srgbClr val="FFFFFF"/>
                </a:highlight>
                <a:latin typeface="Courier New"/>
                <a:ea typeface="Courier New"/>
                <a:cs typeface="Courier New"/>
                <a:sym typeface="Courier New"/>
              </a:rPr>
              <a:t>4  4   Diana    81  FALSE         FALSE</a:t>
            </a:r>
            <a:endParaRPr b="1">
              <a:solidFill>
                <a:schemeClr val="dk1"/>
              </a:solidFill>
              <a:highlight>
                <a:srgbClr val="FFFFFF"/>
              </a:highlight>
              <a:latin typeface="Courier New"/>
              <a:ea typeface="Courier New"/>
              <a:cs typeface="Courier New"/>
              <a:sym typeface="Courier New"/>
            </a:endParaRPr>
          </a:p>
        </p:txBody>
      </p:sp>
      <p:sp>
        <p:nvSpPr>
          <p:cNvPr id="721" name="Google Shape;721;p81"/>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Frame</a:t>
            </a:r>
            <a:endParaRPr b="1" sz="2400"/>
          </a:p>
        </p:txBody>
      </p:sp>
      <p:sp>
        <p:nvSpPr>
          <p:cNvPr id="722" name="Google Shape;722;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nvSpPr>
        <p:spPr>
          <a:xfrm>
            <a:off x="3148200" y="4651175"/>
            <a:ext cx="300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vi" u="sng">
                <a:solidFill>
                  <a:schemeClr val="hlink"/>
                </a:solidFill>
                <a:hlinkClick r:id="rId3"/>
              </a:rPr>
              <a:t>https://cran.rstudio.com/</a:t>
            </a:r>
            <a:r>
              <a:rPr lang="vi"/>
              <a:t> </a:t>
            </a:r>
            <a:endParaRPr/>
          </a:p>
        </p:txBody>
      </p:sp>
      <p:sp>
        <p:nvSpPr>
          <p:cNvPr id="103" name="Google Shape;103;p19"/>
          <p:cNvSpPr txBox="1"/>
          <p:nvPr/>
        </p:nvSpPr>
        <p:spPr>
          <a:xfrm>
            <a:off x="64775" y="41950"/>
            <a:ext cx="2345100" cy="55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2400">
                <a:solidFill>
                  <a:schemeClr val="dk1"/>
                </a:solidFill>
              </a:rPr>
              <a:t>Install R</a:t>
            </a:r>
            <a:endParaRPr b="1" sz="2400">
              <a:solidFill>
                <a:schemeClr val="dk1"/>
              </a:solidFill>
            </a:endParaRPr>
          </a:p>
        </p:txBody>
      </p:sp>
      <p:pic>
        <p:nvPicPr>
          <p:cNvPr id="104" name="Google Shape;104;p19"/>
          <p:cNvPicPr preferRelativeResize="0"/>
          <p:nvPr/>
        </p:nvPicPr>
        <p:blipFill>
          <a:blip r:embed="rId4">
            <a:alphaModFix/>
          </a:blip>
          <a:stretch>
            <a:fillRect/>
          </a:stretch>
        </p:blipFill>
        <p:spPr>
          <a:xfrm>
            <a:off x="1301888" y="1120975"/>
            <a:ext cx="6692616" cy="3426575"/>
          </a:xfrm>
          <a:prstGeom prst="rect">
            <a:avLst/>
          </a:prstGeom>
          <a:noFill/>
          <a:ln>
            <a:noFill/>
          </a:ln>
        </p:spPr>
      </p:pic>
      <p:sp>
        <p:nvSpPr>
          <p:cNvPr id="105" name="Google Shape;105;p19"/>
          <p:cNvSpPr txBox="1"/>
          <p:nvPr/>
        </p:nvSpPr>
        <p:spPr>
          <a:xfrm>
            <a:off x="79275" y="631775"/>
            <a:ext cx="61929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800">
                <a:solidFill>
                  <a:schemeClr val="dk2"/>
                </a:solidFill>
              </a:rPr>
              <a:t>Install R by accessing to this R’s original website</a:t>
            </a:r>
            <a:endParaRPr sz="1800">
              <a:solidFill>
                <a:schemeClr val="dk2"/>
              </a:solidFill>
            </a:endParaRPr>
          </a:p>
        </p:txBody>
      </p:sp>
      <p:sp>
        <p:nvSpPr>
          <p:cNvPr id="106" name="Google Shape;10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2"/>
          <p:cNvSpPr txBox="1"/>
          <p:nvPr/>
        </p:nvSpPr>
        <p:spPr>
          <a:xfrm>
            <a:off x="0" y="5334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vi" sz="1800">
                <a:solidFill>
                  <a:srgbClr val="434343"/>
                </a:solidFill>
              </a:rPr>
              <a:t>Sorting Data Frames</a:t>
            </a:r>
            <a:endParaRPr b="1" sz="1800">
              <a:solidFill>
                <a:srgbClr val="434343"/>
              </a:solidFill>
            </a:endParaRPr>
          </a:p>
        </p:txBody>
      </p:sp>
      <p:sp>
        <p:nvSpPr>
          <p:cNvPr id="728" name="Google Shape;728;p82"/>
          <p:cNvSpPr txBox="1"/>
          <p:nvPr/>
        </p:nvSpPr>
        <p:spPr>
          <a:xfrm>
            <a:off x="0" y="1143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Sort by a Single Column</a:t>
            </a:r>
            <a:endParaRPr b="1"/>
          </a:p>
        </p:txBody>
      </p:sp>
      <p:sp>
        <p:nvSpPr>
          <p:cNvPr id="729" name="Google Shape;729;p82"/>
          <p:cNvSpPr txBox="1"/>
          <p:nvPr/>
        </p:nvSpPr>
        <p:spPr>
          <a:xfrm>
            <a:off x="76200" y="1600200"/>
            <a:ext cx="4354800" cy="23397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a:solidFill>
                  <a:srgbClr val="0000FF"/>
                </a:solidFill>
                <a:highlight>
                  <a:srgbClr val="FFFFFF"/>
                </a:highlight>
                <a:latin typeface="Courier New"/>
                <a:ea typeface="Courier New"/>
                <a:cs typeface="Courier New"/>
                <a:sym typeface="Courier New"/>
              </a:rPr>
              <a:t># Sort the data frame by 'Score' in descending order </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rgbClr val="434343"/>
                </a:solidFill>
                <a:highlight>
                  <a:srgbClr val="FFFFFF"/>
                </a:highlight>
                <a:latin typeface="Courier New"/>
                <a:ea typeface="Courier New"/>
                <a:cs typeface="Courier New"/>
                <a:sym typeface="Courier New"/>
              </a:rPr>
              <a:t>df_sorted &lt;- df[order(-df$Score),] print(df_sorted)</a:t>
            </a:r>
            <a:endParaRPr b="1">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chemeClr val="dk1"/>
                </a:solidFill>
                <a:highlight>
                  <a:srgbClr val="FFFFFF"/>
                </a:highlight>
                <a:latin typeface="Courier New"/>
                <a:ea typeface="Courier New"/>
                <a:cs typeface="Courier New"/>
                <a:sym typeface="Courier New"/>
              </a:rPr>
              <a:t>  ID    Name Score Passed Above_Average</a:t>
            </a:r>
            <a:endParaRPr b="1">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chemeClr val="dk1"/>
                </a:solidFill>
                <a:highlight>
                  <a:srgbClr val="FFFFFF"/>
                </a:highlight>
                <a:latin typeface="Courier New"/>
                <a:ea typeface="Courier New"/>
                <a:cs typeface="Courier New"/>
                <a:sym typeface="Courier New"/>
              </a:rPr>
              <a:t>2  2     Bob    97   TRUE          TRUE</a:t>
            </a:r>
            <a:endParaRPr b="1">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chemeClr val="dk1"/>
                </a:solidFill>
                <a:highlight>
                  <a:srgbClr val="FFFFFF"/>
                </a:highlight>
                <a:latin typeface="Courier New"/>
                <a:ea typeface="Courier New"/>
                <a:cs typeface="Courier New"/>
                <a:sym typeface="Courier New"/>
              </a:rPr>
              <a:t>3  3 Charlie    93   TRUE          TRUE</a:t>
            </a:r>
            <a:endParaRPr b="1">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chemeClr val="dk1"/>
                </a:solidFill>
                <a:highlight>
                  <a:srgbClr val="FFFFFF"/>
                </a:highlight>
                <a:latin typeface="Courier New"/>
                <a:ea typeface="Courier New"/>
                <a:cs typeface="Courier New"/>
                <a:sym typeface="Courier New"/>
              </a:rPr>
              <a:t>1  1   Alice    90   TRUE         FALSE</a:t>
            </a:r>
            <a:endParaRPr b="1">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chemeClr val="dk1"/>
                </a:solidFill>
                <a:highlight>
                  <a:srgbClr val="FFFFFF"/>
                </a:highlight>
                <a:latin typeface="Courier New"/>
                <a:ea typeface="Courier New"/>
                <a:cs typeface="Courier New"/>
                <a:sym typeface="Courier New"/>
              </a:rPr>
              <a:t>4  4   Diana    81  FALSE         FALSE</a:t>
            </a:r>
            <a:endParaRPr b="1">
              <a:solidFill>
                <a:schemeClr val="dk1"/>
              </a:solidFill>
              <a:highlight>
                <a:srgbClr val="FFFFFF"/>
              </a:highlight>
              <a:latin typeface="Courier New"/>
              <a:ea typeface="Courier New"/>
              <a:cs typeface="Courier New"/>
              <a:sym typeface="Courier New"/>
            </a:endParaRPr>
          </a:p>
        </p:txBody>
      </p:sp>
      <p:sp>
        <p:nvSpPr>
          <p:cNvPr id="730" name="Google Shape;730;p82"/>
          <p:cNvSpPr txBox="1"/>
          <p:nvPr/>
        </p:nvSpPr>
        <p:spPr>
          <a:xfrm>
            <a:off x="4648200" y="1143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Sort by Multiple Columns</a:t>
            </a:r>
            <a:endParaRPr b="1"/>
          </a:p>
        </p:txBody>
      </p:sp>
      <p:sp>
        <p:nvSpPr>
          <p:cNvPr id="731" name="Google Shape;731;p82"/>
          <p:cNvSpPr txBox="1"/>
          <p:nvPr/>
        </p:nvSpPr>
        <p:spPr>
          <a:xfrm>
            <a:off x="4655100" y="1600200"/>
            <a:ext cx="4412700" cy="3201600"/>
          </a:xfrm>
          <a:prstGeom prst="rect">
            <a:avLst/>
          </a:prstGeom>
          <a:solidFill>
            <a:srgbClr val="F4CC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a:solidFill>
                  <a:srgbClr val="0000FF"/>
                </a:solidFill>
                <a:highlight>
                  <a:srgbClr val="FFFFFF"/>
                </a:highlight>
                <a:latin typeface="Courier New"/>
                <a:ea typeface="Courier New"/>
                <a:cs typeface="Courier New"/>
                <a:sym typeface="Courier New"/>
              </a:rPr>
              <a:t># Sort by 'Passed' (descending) and then by 'Score' (ascending)</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rgbClr val="434343"/>
                </a:solidFill>
                <a:highlight>
                  <a:srgbClr val="FFFFFF"/>
                </a:highlight>
                <a:latin typeface="Courier New"/>
                <a:ea typeface="Courier New"/>
                <a:cs typeface="Courier New"/>
                <a:sym typeface="Courier New"/>
              </a:rPr>
              <a:t>df_sorted_multi &lt;- df[order(-df$Passed, df$Score),]</a:t>
            </a:r>
            <a:endParaRPr b="1">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rgbClr val="434343"/>
                </a:solidFill>
                <a:highlight>
                  <a:srgbClr val="FFFFFF"/>
                </a:highlight>
                <a:latin typeface="Courier New"/>
                <a:ea typeface="Courier New"/>
                <a:cs typeface="Courier New"/>
                <a:sym typeface="Courier New"/>
              </a:rPr>
              <a:t>print(df_sorted_multi)</a:t>
            </a:r>
            <a:endParaRPr b="1">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highlight>
                  <a:srgbClr val="FFFFFF"/>
                </a:highlight>
                <a:latin typeface="Courier New"/>
                <a:ea typeface="Courier New"/>
                <a:cs typeface="Courier New"/>
                <a:sym typeface="Courier New"/>
              </a:rPr>
              <a:t>  ID    Name Score Passed Above_Average</a:t>
            </a:r>
            <a:endParaRPr b="1">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highlight>
                  <a:srgbClr val="FFFFFF"/>
                </a:highlight>
                <a:latin typeface="Courier New"/>
                <a:ea typeface="Courier New"/>
                <a:cs typeface="Courier New"/>
                <a:sym typeface="Courier New"/>
              </a:rPr>
              <a:t>1  1   Alice    90   TRUE         FALSE</a:t>
            </a:r>
            <a:endParaRPr b="1">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highlight>
                  <a:srgbClr val="FFFFFF"/>
                </a:highlight>
                <a:latin typeface="Courier New"/>
                <a:ea typeface="Courier New"/>
                <a:cs typeface="Courier New"/>
                <a:sym typeface="Courier New"/>
              </a:rPr>
              <a:t>3  3 Charlie    93   TRUE          TRUE</a:t>
            </a:r>
            <a:endParaRPr b="1">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highlight>
                  <a:srgbClr val="FFFFFF"/>
                </a:highlight>
                <a:latin typeface="Courier New"/>
                <a:ea typeface="Courier New"/>
                <a:cs typeface="Courier New"/>
                <a:sym typeface="Courier New"/>
              </a:rPr>
              <a:t>2  2     Bob    97   TRUE          TRUE</a:t>
            </a:r>
            <a:endParaRPr b="1">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highlight>
                  <a:srgbClr val="FFFFFF"/>
                </a:highlight>
                <a:latin typeface="Courier New"/>
                <a:ea typeface="Courier New"/>
                <a:cs typeface="Courier New"/>
                <a:sym typeface="Courier New"/>
              </a:rPr>
              <a:t>4  4   Diana    81  FALSE         FALSE</a:t>
            </a:r>
            <a:endParaRPr b="1">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a:solidFill>
                <a:srgbClr val="0000FF"/>
              </a:solidFill>
              <a:highlight>
                <a:srgbClr val="FFFFFF"/>
              </a:highlight>
              <a:latin typeface="Courier New"/>
              <a:ea typeface="Courier New"/>
              <a:cs typeface="Courier New"/>
              <a:sym typeface="Courier New"/>
            </a:endParaRPr>
          </a:p>
        </p:txBody>
      </p:sp>
      <p:sp>
        <p:nvSpPr>
          <p:cNvPr id="732" name="Google Shape;732;p82"/>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Frame</a:t>
            </a:r>
            <a:endParaRPr b="1" sz="2400"/>
          </a:p>
        </p:txBody>
      </p:sp>
      <p:sp>
        <p:nvSpPr>
          <p:cNvPr id="733" name="Google Shape;733;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83"/>
          <p:cNvSpPr txBox="1"/>
          <p:nvPr/>
        </p:nvSpPr>
        <p:spPr>
          <a:xfrm>
            <a:off x="0" y="5334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Combining Data Frames</a:t>
            </a:r>
            <a:endParaRPr b="1" sz="1800">
              <a:solidFill>
                <a:srgbClr val="434343"/>
              </a:solidFill>
            </a:endParaRPr>
          </a:p>
        </p:txBody>
      </p:sp>
      <p:sp>
        <p:nvSpPr>
          <p:cNvPr id="739" name="Google Shape;739;p83"/>
          <p:cNvSpPr txBox="1"/>
          <p:nvPr/>
        </p:nvSpPr>
        <p:spPr>
          <a:xfrm>
            <a:off x="76200" y="914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Row Binding</a:t>
            </a:r>
            <a:endParaRPr b="1"/>
          </a:p>
        </p:txBody>
      </p:sp>
      <p:sp>
        <p:nvSpPr>
          <p:cNvPr id="740" name="Google Shape;740;p83"/>
          <p:cNvSpPr txBox="1"/>
          <p:nvPr/>
        </p:nvSpPr>
        <p:spPr>
          <a:xfrm>
            <a:off x="257575" y="1314600"/>
            <a:ext cx="5676300" cy="34170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a:solidFill>
                  <a:srgbClr val="0000FF"/>
                </a:solidFill>
                <a:highlight>
                  <a:srgbClr val="FFFFFF"/>
                </a:highlight>
                <a:latin typeface="Courier New"/>
                <a:ea typeface="Courier New"/>
                <a:cs typeface="Courier New"/>
                <a:sym typeface="Courier New"/>
              </a:rPr>
              <a:t># Bind new dataframe rows to an existed one</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rgbClr val="434343"/>
                </a:solidFill>
                <a:highlight>
                  <a:srgbClr val="FFFFFF"/>
                </a:highlight>
                <a:latin typeface="Courier New"/>
                <a:ea typeface="Courier New"/>
                <a:cs typeface="Courier New"/>
                <a:sym typeface="Courier New"/>
              </a:rPr>
              <a:t>new_students &lt;- data.frame(ID = 5, </a:t>
            </a:r>
            <a:endParaRPr b="1">
              <a:solidFill>
                <a:srgbClr val="434343"/>
              </a:solidFill>
              <a:highlight>
                <a:srgbClr val="FFFFFF"/>
              </a:highlight>
              <a:latin typeface="Courier New"/>
              <a:ea typeface="Courier New"/>
              <a:cs typeface="Courier New"/>
              <a:sym typeface="Courier New"/>
            </a:endParaRPr>
          </a:p>
          <a:p>
            <a:pPr indent="0" lvl="0" marL="2743200" marR="0" rtl="0" algn="l">
              <a:lnSpc>
                <a:spcPct val="100000"/>
              </a:lnSpc>
              <a:spcBef>
                <a:spcPts val="0"/>
              </a:spcBef>
              <a:spcAft>
                <a:spcPts val="0"/>
              </a:spcAft>
              <a:buNone/>
            </a:pPr>
            <a:r>
              <a:rPr b="1" lang="vi">
                <a:solidFill>
                  <a:srgbClr val="434343"/>
                </a:solidFill>
                <a:highlight>
                  <a:srgbClr val="FFFFFF"/>
                </a:highlight>
                <a:latin typeface="Courier New"/>
                <a:ea typeface="Courier New"/>
                <a:cs typeface="Courier New"/>
                <a:sym typeface="Courier New"/>
              </a:rPr>
              <a:t>Name = "Eve", </a:t>
            </a:r>
            <a:endParaRPr b="1">
              <a:solidFill>
                <a:srgbClr val="434343"/>
              </a:solidFill>
              <a:highlight>
                <a:srgbClr val="FFFFFF"/>
              </a:highlight>
              <a:latin typeface="Courier New"/>
              <a:ea typeface="Courier New"/>
              <a:cs typeface="Courier New"/>
              <a:sym typeface="Courier New"/>
            </a:endParaRPr>
          </a:p>
          <a:p>
            <a:pPr indent="0" lvl="0" marL="2743200" marR="0" rtl="0" algn="l">
              <a:lnSpc>
                <a:spcPct val="100000"/>
              </a:lnSpc>
              <a:spcBef>
                <a:spcPts val="0"/>
              </a:spcBef>
              <a:spcAft>
                <a:spcPts val="0"/>
              </a:spcAft>
              <a:buNone/>
            </a:pPr>
            <a:r>
              <a:rPr b="1" lang="vi">
                <a:solidFill>
                  <a:srgbClr val="434343"/>
                </a:solidFill>
                <a:highlight>
                  <a:srgbClr val="FFFFFF"/>
                </a:highlight>
                <a:latin typeface="Courier New"/>
                <a:ea typeface="Courier New"/>
                <a:cs typeface="Courier New"/>
                <a:sym typeface="Courier New"/>
              </a:rPr>
              <a:t>Score = 89, </a:t>
            </a:r>
            <a:endParaRPr b="1">
              <a:solidFill>
                <a:srgbClr val="434343"/>
              </a:solidFill>
              <a:highlight>
                <a:srgbClr val="FFFFFF"/>
              </a:highlight>
              <a:latin typeface="Courier New"/>
              <a:ea typeface="Courier New"/>
              <a:cs typeface="Courier New"/>
              <a:sym typeface="Courier New"/>
            </a:endParaRPr>
          </a:p>
          <a:p>
            <a:pPr indent="0" lvl="0" marL="2743200" marR="0" rtl="0" algn="l">
              <a:lnSpc>
                <a:spcPct val="100000"/>
              </a:lnSpc>
              <a:spcBef>
                <a:spcPts val="0"/>
              </a:spcBef>
              <a:spcAft>
                <a:spcPts val="0"/>
              </a:spcAft>
              <a:buNone/>
            </a:pPr>
            <a:r>
              <a:rPr b="1" lang="vi">
                <a:solidFill>
                  <a:srgbClr val="434343"/>
                </a:solidFill>
                <a:highlight>
                  <a:srgbClr val="FFFFFF"/>
                </a:highlight>
                <a:latin typeface="Courier New"/>
                <a:ea typeface="Courier New"/>
                <a:cs typeface="Courier New"/>
                <a:sym typeface="Courier New"/>
              </a:rPr>
              <a:t>Passed = TRUE, </a:t>
            </a:r>
            <a:endParaRPr b="1">
              <a:solidFill>
                <a:srgbClr val="434343"/>
              </a:solidFill>
              <a:highlight>
                <a:srgbClr val="FFFFFF"/>
              </a:highlight>
              <a:latin typeface="Courier New"/>
              <a:ea typeface="Courier New"/>
              <a:cs typeface="Courier New"/>
              <a:sym typeface="Courier New"/>
            </a:endParaRPr>
          </a:p>
          <a:p>
            <a:pPr indent="0" lvl="0" marL="2743200" marR="0" rtl="0" algn="l">
              <a:lnSpc>
                <a:spcPct val="100000"/>
              </a:lnSpc>
              <a:spcBef>
                <a:spcPts val="0"/>
              </a:spcBef>
              <a:spcAft>
                <a:spcPts val="0"/>
              </a:spcAft>
              <a:buNone/>
            </a:pPr>
            <a:r>
              <a:rPr b="1" lang="vi">
                <a:solidFill>
                  <a:srgbClr val="434343"/>
                </a:solidFill>
                <a:highlight>
                  <a:srgbClr val="FFFFFF"/>
                </a:highlight>
                <a:latin typeface="Courier New"/>
                <a:ea typeface="Courier New"/>
                <a:cs typeface="Courier New"/>
                <a:sym typeface="Courier New"/>
              </a:rPr>
              <a:t>Above_Average = FALSE)                         </a:t>
            </a:r>
            <a:endParaRPr b="1">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rgbClr val="434343"/>
                </a:solidFill>
                <a:highlight>
                  <a:srgbClr val="FFFFFF"/>
                </a:highlight>
                <a:latin typeface="Courier New"/>
                <a:ea typeface="Courier New"/>
                <a:cs typeface="Courier New"/>
                <a:sym typeface="Courier New"/>
              </a:rPr>
              <a:t>df_combined &lt;- rbind(df, new_students)</a:t>
            </a:r>
            <a:endParaRPr b="1">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rgbClr val="434343"/>
                </a:solidFill>
                <a:highlight>
                  <a:srgbClr val="FFFFFF"/>
                </a:highlight>
                <a:latin typeface="Courier New"/>
                <a:ea typeface="Courier New"/>
                <a:cs typeface="Courier New"/>
                <a:sym typeface="Courier New"/>
              </a:rPr>
              <a:t>print(df_combined)</a:t>
            </a:r>
            <a:endParaRPr b="1">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rgbClr val="0000FF"/>
                </a:solidFill>
                <a:highlight>
                  <a:srgbClr val="FFFFFF"/>
                </a:highlight>
                <a:latin typeface="Courier New"/>
                <a:ea typeface="Courier New"/>
                <a:cs typeface="Courier New"/>
                <a:sym typeface="Courier New"/>
              </a:rPr>
              <a:t>  ID    Name Score Passed Above_Average</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rgbClr val="0000FF"/>
                </a:solidFill>
                <a:highlight>
                  <a:srgbClr val="FFFFFF"/>
                </a:highlight>
                <a:latin typeface="Courier New"/>
                <a:ea typeface="Courier New"/>
                <a:cs typeface="Courier New"/>
                <a:sym typeface="Courier New"/>
              </a:rPr>
              <a:t>1  1   Alice    90   TRUE         FALSE</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rgbClr val="0000FF"/>
                </a:solidFill>
                <a:highlight>
                  <a:srgbClr val="FFFFFF"/>
                </a:highlight>
                <a:latin typeface="Courier New"/>
                <a:ea typeface="Courier New"/>
                <a:cs typeface="Courier New"/>
                <a:sym typeface="Courier New"/>
              </a:rPr>
              <a:t>2  2     Bob    97   TRUE          TRUE</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rgbClr val="0000FF"/>
                </a:solidFill>
                <a:highlight>
                  <a:srgbClr val="FFFFFF"/>
                </a:highlight>
                <a:latin typeface="Courier New"/>
                <a:ea typeface="Courier New"/>
                <a:cs typeface="Courier New"/>
                <a:sym typeface="Courier New"/>
              </a:rPr>
              <a:t>3  3 Charlie    93   TRUE          TRUE</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rgbClr val="0000FF"/>
                </a:solidFill>
                <a:highlight>
                  <a:srgbClr val="FFFFFF"/>
                </a:highlight>
                <a:latin typeface="Courier New"/>
                <a:ea typeface="Courier New"/>
                <a:cs typeface="Courier New"/>
                <a:sym typeface="Courier New"/>
              </a:rPr>
              <a:t>4  4   Diana    81  FALSE         FALSE</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rgbClr val="0000FF"/>
                </a:solidFill>
                <a:highlight>
                  <a:srgbClr val="FFFFFF"/>
                </a:highlight>
                <a:latin typeface="Courier New"/>
                <a:ea typeface="Courier New"/>
                <a:cs typeface="Courier New"/>
                <a:sym typeface="Courier New"/>
              </a:rPr>
              <a:t>5  5     Eve    89   TRUE         FALSE</a:t>
            </a:r>
            <a:endParaRPr b="1">
              <a:solidFill>
                <a:srgbClr val="0000FF"/>
              </a:solidFill>
              <a:highlight>
                <a:srgbClr val="FFFFFF"/>
              </a:highlight>
              <a:latin typeface="Courier New"/>
              <a:ea typeface="Courier New"/>
              <a:cs typeface="Courier New"/>
              <a:sym typeface="Courier New"/>
            </a:endParaRPr>
          </a:p>
        </p:txBody>
      </p:sp>
      <p:sp>
        <p:nvSpPr>
          <p:cNvPr id="741" name="Google Shape;741;p83"/>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Frame</a:t>
            </a:r>
            <a:endParaRPr b="1" sz="2400"/>
          </a:p>
        </p:txBody>
      </p:sp>
      <p:pic>
        <p:nvPicPr>
          <p:cNvPr id="742" name="Google Shape;742;p83"/>
          <p:cNvPicPr preferRelativeResize="0"/>
          <p:nvPr/>
        </p:nvPicPr>
        <p:blipFill>
          <a:blip r:embed="rId3">
            <a:alphaModFix/>
          </a:blip>
          <a:stretch>
            <a:fillRect/>
          </a:stretch>
        </p:blipFill>
        <p:spPr>
          <a:xfrm>
            <a:off x="5652950" y="1332925"/>
            <a:ext cx="3453524" cy="1816725"/>
          </a:xfrm>
          <a:prstGeom prst="rect">
            <a:avLst/>
          </a:prstGeom>
          <a:noFill/>
          <a:ln>
            <a:noFill/>
          </a:ln>
        </p:spPr>
      </p:pic>
      <p:sp>
        <p:nvSpPr>
          <p:cNvPr id="743" name="Google Shape;743;p83"/>
          <p:cNvSpPr txBox="1"/>
          <p:nvPr/>
        </p:nvSpPr>
        <p:spPr>
          <a:xfrm>
            <a:off x="5857675" y="3062200"/>
            <a:ext cx="33108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000" u="sng">
                <a:solidFill>
                  <a:schemeClr val="hlink"/>
                </a:solidFill>
                <a:hlinkClick r:id="rId4"/>
              </a:rPr>
              <a:t>https://www.gastonsanchez.com/intro2cwd/arrays.html</a:t>
            </a:r>
            <a:r>
              <a:rPr lang="vi" sz="1000">
                <a:solidFill>
                  <a:schemeClr val="dk2"/>
                </a:solidFill>
              </a:rPr>
              <a:t> </a:t>
            </a:r>
            <a:endParaRPr sz="1000">
              <a:solidFill>
                <a:schemeClr val="dk2"/>
              </a:solidFill>
            </a:endParaRPr>
          </a:p>
        </p:txBody>
      </p:sp>
      <p:sp>
        <p:nvSpPr>
          <p:cNvPr id="744" name="Google Shape;744;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84"/>
          <p:cNvSpPr txBox="1"/>
          <p:nvPr/>
        </p:nvSpPr>
        <p:spPr>
          <a:xfrm>
            <a:off x="360475" y="1691400"/>
            <a:ext cx="5404800" cy="29553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Add a new column for student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Age ages &lt;- data.frame(Age = c(23,25,22,21,24))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df_with_age &lt;- cbind(df_combined, ages)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print(df_with_age)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  ID    Name Score Passed Above_Average Age</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1   Alice    90   TRUE         FALSE  23</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2  2     Bob    97   TRUE          TRUE  25</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3  3 Charlie    93   TRUE          TRUE  22</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4  4   Diana    81  FALSE         FALSE  21</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5  5     Eve    89   TRUE         FALSE  24</a:t>
            </a:r>
            <a:endParaRPr b="1" sz="1500">
              <a:solidFill>
                <a:schemeClr val="dk1"/>
              </a:solidFill>
              <a:highlight>
                <a:srgbClr val="FFFFFF"/>
              </a:highlight>
              <a:latin typeface="Courier New"/>
              <a:ea typeface="Courier New"/>
              <a:cs typeface="Courier New"/>
              <a:sym typeface="Courier New"/>
            </a:endParaRPr>
          </a:p>
        </p:txBody>
      </p:sp>
      <p:sp>
        <p:nvSpPr>
          <p:cNvPr id="750" name="Google Shape;750;p84"/>
          <p:cNvSpPr txBox="1"/>
          <p:nvPr/>
        </p:nvSpPr>
        <p:spPr>
          <a:xfrm>
            <a:off x="307975" y="12912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Column Binding</a:t>
            </a:r>
            <a:endParaRPr b="1"/>
          </a:p>
        </p:txBody>
      </p:sp>
      <p:pic>
        <p:nvPicPr>
          <p:cNvPr id="751" name="Google Shape;751;p84"/>
          <p:cNvPicPr preferRelativeResize="0"/>
          <p:nvPr/>
        </p:nvPicPr>
        <p:blipFill>
          <a:blip r:embed="rId3">
            <a:alphaModFix/>
          </a:blip>
          <a:stretch>
            <a:fillRect/>
          </a:stretch>
        </p:blipFill>
        <p:spPr>
          <a:xfrm>
            <a:off x="5250575" y="1141775"/>
            <a:ext cx="3737950" cy="1670001"/>
          </a:xfrm>
          <a:prstGeom prst="rect">
            <a:avLst/>
          </a:prstGeom>
          <a:noFill/>
          <a:ln>
            <a:noFill/>
          </a:ln>
        </p:spPr>
      </p:pic>
      <p:sp>
        <p:nvSpPr>
          <p:cNvPr id="752" name="Google Shape;752;p84"/>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Frame</a:t>
            </a:r>
            <a:endParaRPr b="1" sz="2400"/>
          </a:p>
        </p:txBody>
      </p:sp>
      <p:sp>
        <p:nvSpPr>
          <p:cNvPr id="753" name="Google Shape;753;p84"/>
          <p:cNvSpPr txBox="1"/>
          <p:nvPr/>
        </p:nvSpPr>
        <p:spPr>
          <a:xfrm>
            <a:off x="76200" y="5334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Combining Data Frames</a:t>
            </a:r>
            <a:endParaRPr b="1" sz="1800">
              <a:solidFill>
                <a:srgbClr val="434343"/>
              </a:solidFill>
            </a:endParaRPr>
          </a:p>
        </p:txBody>
      </p:sp>
      <p:sp>
        <p:nvSpPr>
          <p:cNvPr id="754" name="Google Shape;754;p84"/>
          <p:cNvSpPr txBox="1"/>
          <p:nvPr/>
        </p:nvSpPr>
        <p:spPr>
          <a:xfrm>
            <a:off x="5857675" y="2833600"/>
            <a:ext cx="33108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000" u="sng">
                <a:solidFill>
                  <a:schemeClr val="hlink"/>
                </a:solidFill>
                <a:hlinkClick r:id="rId4"/>
              </a:rPr>
              <a:t>https://www.gastonsanchez.com/intro2cwd/arrays.html</a:t>
            </a:r>
            <a:r>
              <a:rPr lang="vi" sz="1000">
                <a:solidFill>
                  <a:schemeClr val="dk2"/>
                </a:solidFill>
              </a:rPr>
              <a:t> </a:t>
            </a:r>
            <a:endParaRPr sz="1000">
              <a:solidFill>
                <a:schemeClr val="dk2"/>
              </a:solidFill>
            </a:endParaRPr>
          </a:p>
        </p:txBody>
      </p:sp>
      <p:sp>
        <p:nvSpPr>
          <p:cNvPr id="755" name="Google Shape;755;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85"/>
          <p:cNvSpPr txBox="1"/>
          <p:nvPr/>
        </p:nvSpPr>
        <p:spPr>
          <a:xfrm>
            <a:off x="0" y="609600"/>
            <a:ext cx="4150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Removing or Renaming Columns</a:t>
            </a:r>
            <a:endParaRPr b="1" sz="1800">
              <a:solidFill>
                <a:srgbClr val="434343"/>
              </a:solidFill>
            </a:endParaRPr>
          </a:p>
        </p:txBody>
      </p:sp>
      <p:sp>
        <p:nvSpPr>
          <p:cNvPr id="761" name="Google Shape;761;p85"/>
          <p:cNvSpPr txBox="1"/>
          <p:nvPr/>
        </p:nvSpPr>
        <p:spPr>
          <a:xfrm>
            <a:off x="76200" y="1295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Remove a Column</a:t>
            </a:r>
            <a:endParaRPr b="1"/>
          </a:p>
        </p:txBody>
      </p:sp>
      <p:sp>
        <p:nvSpPr>
          <p:cNvPr id="762" name="Google Shape;762;p85"/>
          <p:cNvSpPr txBox="1"/>
          <p:nvPr/>
        </p:nvSpPr>
        <p:spPr>
          <a:xfrm>
            <a:off x="152400" y="1600200"/>
            <a:ext cx="3606300" cy="23397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a:solidFill>
                  <a:srgbClr val="0000FF"/>
                </a:solidFill>
                <a:highlight>
                  <a:srgbClr val="FFFFFF"/>
                </a:highlight>
                <a:latin typeface="Courier New"/>
                <a:ea typeface="Courier New"/>
                <a:cs typeface="Courier New"/>
                <a:sym typeface="Courier New"/>
              </a:rPr>
              <a:t># Remove the 'Passed' column </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rgbClr val="434343"/>
                </a:solidFill>
                <a:highlight>
                  <a:srgbClr val="FFFFFF"/>
                </a:highlight>
                <a:latin typeface="Courier New"/>
                <a:ea typeface="Courier New"/>
                <a:cs typeface="Courier New"/>
                <a:sym typeface="Courier New"/>
              </a:rPr>
              <a:t>df_no_passed &lt;- df[,!(names(df)%in%"Passed")] </a:t>
            </a:r>
            <a:endParaRPr b="1">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rgbClr val="434343"/>
                </a:solidFill>
                <a:highlight>
                  <a:srgbClr val="FFFFFF"/>
                </a:highlight>
                <a:latin typeface="Courier New"/>
                <a:ea typeface="Courier New"/>
                <a:cs typeface="Courier New"/>
                <a:sym typeface="Courier New"/>
              </a:rPr>
              <a:t>print(df_no_passed)</a:t>
            </a:r>
            <a:endParaRPr b="1">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highlight>
                  <a:srgbClr val="FFFFFF"/>
                </a:highlight>
                <a:latin typeface="Courier New"/>
                <a:ea typeface="Courier New"/>
                <a:cs typeface="Courier New"/>
                <a:sym typeface="Courier New"/>
              </a:rPr>
              <a:t>  ID    Name Score Above_Average</a:t>
            </a:r>
            <a:endParaRPr b="1">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highlight>
                  <a:srgbClr val="FFFFFF"/>
                </a:highlight>
                <a:latin typeface="Courier New"/>
                <a:ea typeface="Courier New"/>
                <a:cs typeface="Courier New"/>
                <a:sym typeface="Courier New"/>
              </a:rPr>
              <a:t>1  1   Alice    90         FALSE</a:t>
            </a:r>
            <a:endParaRPr b="1">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highlight>
                  <a:srgbClr val="FFFFFF"/>
                </a:highlight>
                <a:latin typeface="Courier New"/>
                <a:ea typeface="Courier New"/>
                <a:cs typeface="Courier New"/>
                <a:sym typeface="Courier New"/>
              </a:rPr>
              <a:t>2  2     Bob    97          TRUE</a:t>
            </a:r>
            <a:endParaRPr b="1">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highlight>
                  <a:srgbClr val="FFFFFF"/>
                </a:highlight>
                <a:latin typeface="Courier New"/>
                <a:ea typeface="Courier New"/>
                <a:cs typeface="Courier New"/>
                <a:sym typeface="Courier New"/>
              </a:rPr>
              <a:t>3  3 Charlie    93          TRUE</a:t>
            </a:r>
            <a:endParaRPr b="1">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highlight>
                  <a:srgbClr val="FFFFFF"/>
                </a:highlight>
                <a:latin typeface="Courier New"/>
                <a:ea typeface="Courier New"/>
                <a:cs typeface="Courier New"/>
                <a:sym typeface="Courier New"/>
              </a:rPr>
              <a:t>4  4   Diana    81         FALSE</a:t>
            </a:r>
            <a:endParaRPr b="1">
              <a:highlight>
                <a:srgbClr val="FFFFFF"/>
              </a:highlight>
              <a:latin typeface="Courier New"/>
              <a:ea typeface="Courier New"/>
              <a:cs typeface="Courier New"/>
              <a:sym typeface="Courier New"/>
            </a:endParaRPr>
          </a:p>
        </p:txBody>
      </p:sp>
      <p:sp>
        <p:nvSpPr>
          <p:cNvPr id="763" name="Google Shape;763;p85"/>
          <p:cNvSpPr txBox="1"/>
          <p:nvPr/>
        </p:nvSpPr>
        <p:spPr>
          <a:xfrm>
            <a:off x="4038600" y="1295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Rename a Column</a:t>
            </a:r>
            <a:endParaRPr b="1"/>
          </a:p>
        </p:txBody>
      </p:sp>
      <p:sp>
        <p:nvSpPr>
          <p:cNvPr id="764" name="Google Shape;764;p85"/>
          <p:cNvSpPr txBox="1"/>
          <p:nvPr/>
        </p:nvSpPr>
        <p:spPr>
          <a:xfrm>
            <a:off x="4074300" y="1600200"/>
            <a:ext cx="5048100" cy="23397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a:solidFill>
                  <a:srgbClr val="0000FF"/>
                </a:solidFill>
                <a:highlight>
                  <a:srgbClr val="FFFFFF"/>
                </a:highlight>
                <a:latin typeface="Courier New"/>
                <a:ea typeface="Courier New"/>
                <a:cs typeface="Courier New"/>
                <a:sym typeface="Courier New"/>
              </a:rPr>
              <a:t># Rename 'Score' to 'Final_Score'</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rgbClr val="434343"/>
                </a:solidFill>
                <a:highlight>
                  <a:srgbClr val="FFFFFF"/>
                </a:highlight>
                <a:latin typeface="Courier New"/>
                <a:ea typeface="Courier New"/>
                <a:cs typeface="Courier New"/>
                <a:sym typeface="Courier New"/>
              </a:rPr>
              <a:t>names(df)[names(df)=="Score"]&lt;-"Final_Score" </a:t>
            </a:r>
            <a:endParaRPr b="1">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rgbClr val="434343"/>
                </a:solidFill>
                <a:highlight>
                  <a:srgbClr val="FFFFFF"/>
                </a:highlight>
                <a:latin typeface="Courier New"/>
                <a:ea typeface="Courier New"/>
                <a:cs typeface="Courier New"/>
                <a:sym typeface="Courier New"/>
              </a:rPr>
              <a:t>print(df)</a:t>
            </a:r>
            <a:endParaRPr b="1">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chemeClr val="dk1"/>
                </a:solidFill>
                <a:highlight>
                  <a:srgbClr val="FFFFFF"/>
                </a:highlight>
                <a:latin typeface="Courier New"/>
                <a:ea typeface="Courier New"/>
                <a:cs typeface="Courier New"/>
                <a:sym typeface="Courier New"/>
              </a:rPr>
              <a:t>  ID    Name Final_Score Passed Above_Average</a:t>
            </a:r>
            <a:endParaRPr b="1">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chemeClr val="dk1"/>
                </a:solidFill>
                <a:highlight>
                  <a:srgbClr val="FFFFFF"/>
                </a:highlight>
                <a:latin typeface="Courier New"/>
                <a:ea typeface="Courier New"/>
                <a:cs typeface="Courier New"/>
                <a:sym typeface="Courier New"/>
              </a:rPr>
              <a:t>1  1   Alice    90   TRUE         FALSE</a:t>
            </a:r>
            <a:endParaRPr b="1">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chemeClr val="dk1"/>
                </a:solidFill>
                <a:highlight>
                  <a:srgbClr val="FFFFFF"/>
                </a:highlight>
                <a:latin typeface="Courier New"/>
                <a:ea typeface="Courier New"/>
                <a:cs typeface="Courier New"/>
                <a:sym typeface="Courier New"/>
              </a:rPr>
              <a:t>2  2     Bob    97   TRUE          TRUE</a:t>
            </a:r>
            <a:endParaRPr b="1">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chemeClr val="dk1"/>
                </a:solidFill>
                <a:highlight>
                  <a:srgbClr val="FFFFFF"/>
                </a:highlight>
                <a:latin typeface="Courier New"/>
                <a:ea typeface="Courier New"/>
                <a:cs typeface="Courier New"/>
                <a:sym typeface="Courier New"/>
              </a:rPr>
              <a:t>3  3 Charlie    93   TRUE          TRUE</a:t>
            </a:r>
            <a:endParaRPr b="1">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a:solidFill>
                  <a:schemeClr val="dk1"/>
                </a:solidFill>
                <a:highlight>
                  <a:srgbClr val="FFFFFF"/>
                </a:highlight>
                <a:latin typeface="Courier New"/>
                <a:ea typeface="Courier New"/>
                <a:cs typeface="Courier New"/>
                <a:sym typeface="Courier New"/>
              </a:rPr>
              <a:t>4  4   Diana    81  FALSE         FALSE</a:t>
            </a:r>
            <a:endParaRPr b="1">
              <a:solidFill>
                <a:schemeClr val="dk1"/>
              </a:solidFill>
              <a:highlight>
                <a:srgbClr val="FFFFFF"/>
              </a:highlight>
              <a:latin typeface="Courier New"/>
              <a:ea typeface="Courier New"/>
              <a:cs typeface="Courier New"/>
              <a:sym typeface="Courier New"/>
            </a:endParaRPr>
          </a:p>
        </p:txBody>
      </p:sp>
      <p:sp>
        <p:nvSpPr>
          <p:cNvPr id="765" name="Google Shape;765;p85"/>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Frame</a:t>
            </a:r>
            <a:endParaRPr b="1" sz="2400"/>
          </a:p>
        </p:txBody>
      </p:sp>
      <p:sp>
        <p:nvSpPr>
          <p:cNvPr id="766" name="Google Shape;766;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pic>
        <p:nvPicPr>
          <p:cNvPr id="771" name="Google Shape;771;p86"/>
          <p:cNvPicPr preferRelativeResize="0"/>
          <p:nvPr/>
        </p:nvPicPr>
        <p:blipFill>
          <a:blip r:embed="rId3">
            <a:alphaModFix/>
          </a:blip>
          <a:stretch>
            <a:fillRect/>
          </a:stretch>
        </p:blipFill>
        <p:spPr>
          <a:xfrm>
            <a:off x="480900" y="1026700"/>
            <a:ext cx="8182202" cy="3733125"/>
          </a:xfrm>
          <a:prstGeom prst="rect">
            <a:avLst/>
          </a:prstGeom>
          <a:noFill/>
          <a:ln>
            <a:noFill/>
          </a:ln>
        </p:spPr>
      </p:pic>
      <p:sp>
        <p:nvSpPr>
          <p:cNvPr id="772" name="Google Shape;772;p86"/>
          <p:cNvSpPr txBox="1"/>
          <p:nvPr/>
        </p:nvSpPr>
        <p:spPr>
          <a:xfrm>
            <a:off x="152400" y="5334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Merging Data Frames</a:t>
            </a:r>
            <a:endParaRPr b="1" sz="1800">
              <a:solidFill>
                <a:srgbClr val="434343"/>
              </a:solidFill>
            </a:endParaRPr>
          </a:p>
        </p:txBody>
      </p:sp>
      <p:sp>
        <p:nvSpPr>
          <p:cNvPr id="773" name="Google Shape;773;p86"/>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Frame</a:t>
            </a:r>
            <a:endParaRPr b="1" sz="2400"/>
          </a:p>
        </p:txBody>
      </p:sp>
      <p:sp>
        <p:nvSpPr>
          <p:cNvPr id="774" name="Google Shape;774;p86"/>
          <p:cNvSpPr txBox="1"/>
          <p:nvPr/>
        </p:nvSpPr>
        <p:spPr>
          <a:xfrm>
            <a:off x="6144000" y="47433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u="sng">
                <a:solidFill>
                  <a:schemeClr val="hlink"/>
                </a:solidFill>
                <a:hlinkClick r:id="rId4"/>
              </a:rPr>
              <a:t>https://rforhr.com/join.html</a:t>
            </a:r>
            <a:r>
              <a:rPr lang="vi"/>
              <a:t> </a:t>
            </a:r>
            <a:endParaRPr/>
          </a:p>
        </p:txBody>
      </p:sp>
      <p:sp>
        <p:nvSpPr>
          <p:cNvPr id="775" name="Google Shape;775;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sp>
        <p:nvSpPr>
          <p:cNvPr id="780" name="Google Shape;780;p87"/>
          <p:cNvSpPr txBox="1"/>
          <p:nvPr/>
        </p:nvSpPr>
        <p:spPr>
          <a:xfrm>
            <a:off x="152400" y="6096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Merging Data Frames</a:t>
            </a:r>
            <a:endParaRPr b="1" sz="1800">
              <a:solidFill>
                <a:srgbClr val="434343"/>
              </a:solidFill>
            </a:endParaRPr>
          </a:p>
        </p:txBody>
      </p:sp>
      <p:sp>
        <p:nvSpPr>
          <p:cNvPr id="781" name="Google Shape;781;p87"/>
          <p:cNvSpPr txBox="1"/>
          <p:nvPr/>
        </p:nvSpPr>
        <p:spPr>
          <a:xfrm>
            <a:off x="381000" y="1447800"/>
            <a:ext cx="5652000" cy="31863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Merge two data frames by the 'ID' column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df_info &lt;- data.frame(ID =1:4, </a:t>
            </a:r>
            <a:endParaRPr b="1" sz="1500">
              <a:solidFill>
                <a:srgbClr val="434343"/>
              </a:solidFill>
              <a:highlight>
                <a:srgbClr val="FFFFFF"/>
              </a:highlight>
              <a:latin typeface="Courier New"/>
              <a:ea typeface="Courier New"/>
              <a:cs typeface="Courier New"/>
              <a:sym typeface="Courier New"/>
            </a:endParaRPr>
          </a:p>
          <a:p>
            <a:pPr indent="0" lvl="0" marL="228600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Gender = c("F","M","M","F"))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df_merged &lt;- merge(df, df_info, by ="ID")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print(df_merged)</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  ID    Name Score Passed Above_Average Gender</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1   Alice    90   TRUE         FALSE      F</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2  2     Bob    97   TRUE          TRUE      M</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3  3 Charlie    93   TRUE          TRUE      M</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0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4  4   Diana    81  FALSE         FALSE      F</a:t>
            </a:r>
            <a:endParaRPr b="1" sz="1500">
              <a:solidFill>
                <a:srgbClr val="0000FF"/>
              </a:solidFill>
              <a:highlight>
                <a:srgbClr val="FFFFFF"/>
              </a:highlight>
              <a:latin typeface="Courier New"/>
              <a:ea typeface="Courier New"/>
              <a:cs typeface="Courier New"/>
              <a:sym typeface="Courier New"/>
            </a:endParaRPr>
          </a:p>
        </p:txBody>
      </p:sp>
      <p:sp>
        <p:nvSpPr>
          <p:cNvPr id="782" name="Google Shape;782;p87"/>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Frame</a:t>
            </a:r>
            <a:endParaRPr b="1" sz="2400"/>
          </a:p>
        </p:txBody>
      </p:sp>
      <p:sp>
        <p:nvSpPr>
          <p:cNvPr id="783" name="Google Shape;783;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88"/>
          <p:cNvSpPr txBox="1"/>
          <p:nvPr/>
        </p:nvSpPr>
        <p:spPr>
          <a:xfrm>
            <a:off x="152400" y="9144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Other </a:t>
            </a:r>
            <a:r>
              <a:rPr b="1" lang="vi" sz="1800">
                <a:solidFill>
                  <a:srgbClr val="434343"/>
                </a:solidFill>
              </a:rPr>
              <a:t>Key Functions</a:t>
            </a:r>
            <a:endParaRPr b="1" sz="1800">
              <a:solidFill>
                <a:srgbClr val="434343"/>
              </a:solidFill>
            </a:endParaRPr>
          </a:p>
        </p:txBody>
      </p:sp>
      <p:sp>
        <p:nvSpPr>
          <p:cNvPr id="789" name="Google Shape;789;p88"/>
          <p:cNvSpPr txBox="1"/>
          <p:nvPr/>
        </p:nvSpPr>
        <p:spPr>
          <a:xfrm>
            <a:off x="533400" y="1600200"/>
            <a:ext cx="5141400" cy="14547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nrow(df): 	</a:t>
            </a:r>
            <a:r>
              <a:rPr b="1" lang="vi" sz="1500">
                <a:solidFill>
                  <a:srgbClr val="434343"/>
                </a:solidFill>
                <a:highlight>
                  <a:srgbClr val="FFFFFF"/>
                </a:highlight>
                <a:latin typeface="Courier New"/>
                <a:ea typeface="Courier New"/>
                <a:cs typeface="Courier New"/>
                <a:sym typeface="Courier New"/>
              </a:rPr>
              <a:t>Number of rows.</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ncol(df): 	</a:t>
            </a:r>
            <a:r>
              <a:rPr b="1" lang="vi" sz="1500">
                <a:solidFill>
                  <a:srgbClr val="434343"/>
                </a:solidFill>
                <a:highlight>
                  <a:srgbClr val="FFFFFF"/>
                </a:highlight>
                <a:latin typeface="Courier New"/>
                <a:ea typeface="Courier New"/>
                <a:cs typeface="Courier New"/>
                <a:sym typeface="Courier New"/>
              </a:rPr>
              <a:t>Number of columns.</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dim(df): 	</a:t>
            </a:r>
            <a:r>
              <a:rPr b="1" lang="vi" sz="1500">
                <a:solidFill>
                  <a:srgbClr val="434343"/>
                </a:solidFill>
                <a:highlight>
                  <a:srgbClr val="FFFFFF"/>
                </a:highlight>
                <a:latin typeface="Courier New"/>
                <a:ea typeface="Courier New"/>
                <a:cs typeface="Courier New"/>
                <a:sym typeface="Courier New"/>
              </a:rPr>
              <a:t>Dimensions (rows, columns).</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names(df): 	</a:t>
            </a:r>
            <a:r>
              <a:rPr b="1" lang="vi" sz="1500">
                <a:solidFill>
                  <a:srgbClr val="434343"/>
                </a:solidFill>
                <a:highlight>
                  <a:srgbClr val="FFFFFF"/>
                </a:highlight>
                <a:latin typeface="Courier New"/>
                <a:ea typeface="Courier New"/>
                <a:cs typeface="Courier New"/>
                <a:sym typeface="Courier New"/>
              </a:rPr>
              <a:t>Column names.</a:t>
            </a:r>
            <a:endParaRPr b="1" sz="1500">
              <a:solidFill>
                <a:srgbClr val="434343"/>
              </a:solidFill>
              <a:highlight>
                <a:srgbClr val="FFFFFF"/>
              </a:highlight>
              <a:latin typeface="Courier New"/>
              <a:ea typeface="Courier New"/>
              <a:cs typeface="Courier New"/>
              <a:sym typeface="Courier New"/>
            </a:endParaRPr>
          </a:p>
        </p:txBody>
      </p:sp>
      <p:sp>
        <p:nvSpPr>
          <p:cNvPr id="790" name="Google Shape;790;p88"/>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Frame</a:t>
            </a:r>
            <a:endParaRPr b="1" sz="2400"/>
          </a:p>
        </p:txBody>
      </p:sp>
      <p:sp>
        <p:nvSpPr>
          <p:cNvPr id="791" name="Google Shape;791;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89"/>
          <p:cNvSpPr txBox="1"/>
          <p:nvPr/>
        </p:nvSpPr>
        <p:spPr>
          <a:xfrm>
            <a:off x="463350" y="2234850"/>
            <a:ext cx="79548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chemeClr val="dk2"/>
                </a:solidFill>
              </a:rPr>
              <a:t>Classwork 7: Replicate all the dataframe </a:t>
            </a:r>
            <a:r>
              <a:rPr b="1" lang="vi" sz="1800">
                <a:solidFill>
                  <a:schemeClr val="dk2"/>
                </a:solidFill>
              </a:rPr>
              <a:t>operation</a:t>
            </a:r>
            <a:r>
              <a:rPr b="1" lang="vi" sz="1800">
                <a:solidFill>
                  <a:schemeClr val="dk2"/>
                </a:solidFill>
              </a:rPr>
              <a:t> codes above</a:t>
            </a:r>
            <a:endParaRPr b="1" sz="1800">
              <a:solidFill>
                <a:schemeClr val="dk2"/>
              </a:solidFill>
            </a:endParaRPr>
          </a:p>
        </p:txBody>
      </p:sp>
      <p:sp>
        <p:nvSpPr>
          <p:cNvPr id="797" name="Google Shape;797;p89"/>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Frame</a:t>
            </a:r>
            <a:endParaRPr b="1" sz="2400"/>
          </a:p>
        </p:txBody>
      </p:sp>
      <p:sp>
        <p:nvSpPr>
          <p:cNvPr id="798" name="Google Shape;798;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
        <p:nvSpPr>
          <p:cNvPr id="804" name="Google Shape;804;p90"/>
          <p:cNvSpPr txBox="1"/>
          <p:nvPr/>
        </p:nvSpPr>
        <p:spPr>
          <a:xfrm>
            <a:off x="534300" y="1463400"/>
            <a:ext cx="7618200" cy="157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vi" sz="1800">
                <a:solidFill>
                  <a:schemeClr val="dk1"/>
                </a:solidFill>
              </a:rPr>
              <a:t>Exercise Objectives:</a:t>
            </a:r>
            <a:endParaRPr b="1" sz="1800">
              <a:solidFill>
                <a:schemeClr val="dk1"/>
              </a:solidFill>
            </a:endParaRPr>
          </a:p>
          <a:p>
            <a:pPr indent="-342900" lvl="0" marL="457200" rtl="0" algn="l">
              <a:lnSpc>
                <a:spcPct val="115000"/>
              </a:lnSpc>
              <a:spcBef>
                <a:spcPts val="1200"/>
              </a:spcBef>
              <a:spcAft>
                <a:spcPts val="0"/>
              </a:spcAft>
              <a:buClr>
                <a:schemeClr val="dk1"/>
              </a:buClr>
              <a:buSzPts val="1800"/>
              <a:buAutoNum type="arabicPeriod"/>
            </a:pPr>
            <a:r>
              <a:rPr lang="vi" sz="1800">
                <a:solidFill>
                  <a:schemeClr val="dk1"/>
                </a:solidFill>
              </a:rPr>
              <a:t>Create and manipulate a data frame representing microbiome data.</a:t>
            </a:r>
            <a:endParaRPr sz="1800">
              <a:solidFill>
                <a:schemeClr val="dk1"/>
              </a:solidFill>
            </a:endParaRPr>
          </a:p>
          <a:p>
            <a:pPr indent="-342900" lvl="0" marL="457200" rtl="0" algn="l">
              <a:lnSpc>
                <a:spcPct val="115000"/>
              </a:lnSpc>
              <a:spcBef>
                <a:spcPts val="0"/>
              </a:spcBef>
              <a:spcAft>
                <a:spcPts val="0"/>
              </a:spcAft>
              <a:buClr>
                <a:schemeClr val="dk1"/>
              </a:buClr>
              <a:buSzPts val="1800"/>
              <a:buAutoNum type="arabicPeriod"/>
            </a:pPr>
            <a:r>
              <a:rPr lang="vi" sz="1800">
                <a:solidFill>
                  <a:schemeClr val="dk1"/>
                </a:solidFill>
              </a:rPr>
              <a:t>Perform basic operations such as subsetting, filtering, and summarizing data.</a:t>
            </a:r>
            <a:endParaRPr sz="1800">
              <a:solidFill>
                <a:schemeClr val="dk1"/>
              </a:solidFill>
            </a:endParaRPr>
          </a:p>
        </p:txBody>
      </p:sp>
      <p:sp>
        <p:nvSpPr>
          <p:cNvPr id="805" name="Google Shape;805;p90"/>
          <p:cNvSpPr txBox="1"/>
          <p:nvPr/>
        </p:nvSpPr>
        <p:spPr>
          <a:xfrm>
            <a:off x="95300" y="469500"/>
            <a:ext cx="654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Classwork 8: Working with Microbiome Data Frames in R</a:t>
            </a:r>
            <a:endParaRPr b="1" sz="1800">
              <a:solidFill>
                <a:srgbClr val="434343"/>
              </a:solidFill>
            </a:endParaRPr>
          </a:p>
        </p:txBody>
      </p:sp>
      <p:sp>
        <p:nvSpPr>
          <p:cNvPr id="806" name="Google Shape;806;p90"/>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Frame</a:t>
            </a:r>
            <a:endParaRPr b="1" sz="24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91"/>
          <p:cNvSpPr txBox="1"/>
          <p:nvPr/>
        </p:nvSpPr>
        <p:spPr>
          <a:xfrm>
            <a:off x="142500" y="774275"/>
            <a:ext cx="424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Part 1: Creating a Data Frame</a:t>
            </a:r>
            <a:endParaRPr b="1"/>
          </a:p>
        </p:txBody>
      </p:sp>
      <p:sp>
        <p:nvSpPr>
          <p:cNvPr id="812" name="Google Shape;812;p91"/>
          <p:cNvSpPr txBox="1"/>
          <p:nvPr/>
        </p:nvSpPr>
        <p:spPr>
          <a:xfrm>
            <a:off x="304800" y="1066800"/>
            <a:ext cx="836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vi">
                <a:solidFill>
                  <a:schemeClr val="dk1"/>
                </a:solidFill>
              </a:rPr>
              <a:t>1.1</a:t>
            </a:r>
            <a:r>
              <a:rPr lang="vi">
                <a:solidFill>
                  <a:schemeClr val="dk1"/>
                </a:solidFill>
              </a:rPr>
              <a:t> Create a data frame named </a:t>
            </a:r>
            <a:r>
              <a:rPr lang="vi">
                <a:solidFill>
                  <a:srgbClr val="188038"/>
                </a:solidFill>
                <a:latin typeface="Roboto Mono"/>
                <a:ea typeface="Roboto Mono"/>
                <a:cs typeface="Roboto Mono"/>
                <a:sym typeface="Roboto Mono"/>
              </a:rPr>
              <a:t>microbiome_df</a:t>
            </a:r>
            <a:r>
              <a:rPr lang="vi">
                <a:solidFill>
                  <a:schemeClr val="dk1"/>
                </a:solidFill>
              </a:rPr>
              <a:t> containing the following data:</a:t>
            </a:r>
            <a:endParaRPr>
              <a:solidFill>
                <a:schemeClr val="dk1"/>
              </a:solidFill>
            </a:endParaRPr>
          </a:p>
        </p:txBody>
      </p:sp>
      <p:sp>
        <p:nvSpPr>
          <p:cNvPr id="813" name="Google Shape;813;p91"/>
          <p:cNvSpPr txBox="1"/>
          <p:nvPr/>
        </p:nvSpPr>
        <p:spPr>
          <a:xfrm>
            <a:off x="518250" y="1394225"/>
            <a:ext cx="8239800" cy="15393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vi" sz="1100">
                <a:solidFill>
                  <a:srgbClr val="0000FF"/>
                </a:solidFill>
                <a:highlight>
                  <a:srgbClr val="FFFFFF"/>
                </a:highlight>
                <a:latin typeface="Courier New"/>
                <a:ea typeface="Courier New"/>
                <a:cs typeface="Courier New"/>
                <a:sym typeface="Courier New"/>
              </a:rPr>
              <a:t>microbiome_df</a:t>
            </a:r>
            <a:r>
              <a:rPr b="1" lang="vi" sz="1100">
                <a:solidFill>
                  <a:srgbClr val="434343"/>
                </a:solidFill>
                <a:highlight>
                  <a:srgbClr val="FFFFFF"/>
                </a:highlight>
                <a:latin typeface="Courier New"/>
                <a:ea typeface="Courier New"/>
                <a:cs typeface="Courier New"/>
                <a:sym typeface="Courier New"/>
              </a:rPr>
              <a:t> &lt;- data.frame( </a:t>
            </a:r>
            <a:endParaRPr b="1" sz="1100">
              <a:solidFill>
                <a:srgbClr val="434343"/>
              </a:solidFill>
              <a:highlight>
                <a:srgbClr val="FFFFFF"/>
              </a:highlight>
              <a:latin typeface="Courier New"/>
              <a:ea typeface="Courier New"/>
              <a:cs typeface="Courier New"/>
              <a:sym typeface="Courier New"/>
            </a:endParaRPr>
          </a:p>
          <a:p>
            <a:pPr indent="457200" lvl="0" marL="2286000" marR="0" rtl="0" algn="l">
              <a:lnSpc>
                <a:spcPct val="100000"/>
              </a:lnSpc>
              <a:spcBef>
                <a:spcPts val="0"/>
              </a:spcBef>
              <a:spcAft>
                <a:spcPts val="0"/>
              </a:spcAft>
              <a:buNone/>
            </a:pPr>
            <a:r>
              <a:rPr b="1" lang="vi" sz="1100">
                <a:solidFill>
                  <a:srgbClr val="434343"/>
                </a:solidFill>
                <a:highlight>
                  <a:srgbClr val="FFFFFF"/>
                </a:highlight>
                <a:latin typeface="Courier New"/>
                <a:ea typeface="Courier New"/>
                <a:cs typeface="Courier New"/>
                <a:sym typeface="Courier New"/>
              </a:rPr>
              <a:t>Sample_ID = c("Sample_1", "Sample_2", "Sample_3","Sample_4"), </a:t>
            </a:r>
            <a:endParaRPr b="1" sz="1100">
              <a:solidFill>
                <a:srgbClr val="434343"/>
              </a:solidFill>
              <a:highlight>
                <a:srgbClr val="FFFFFF"/>
              </a:highlight>
              <a:latin typeface="Courier New"/>
              <a:ea typeface="Courier New"/>
              <a:cs typeface="Courier New"/>
              <a:sym typeface="Courier New"/>
            </a:endParaRPr>
          </a:p>
          <a:p>
            <a:pPr indent="457200" lvl="0" marL="2286000" marR="0" rtl="0" algn="l">
              <a:lnSpc>
                <a:spcPct val="100000"/>
              </a:lnSpc>
              <a:spcBef>
                <a:spcPts val="0"/>
              </a:spcBef>
              <a:spcAft>
                <a:spcPts val="0"/>
              </a:spcAft>
              <a:buNone/>
            </a:pPr>
            <a:r>
              <a:rPr b="1" lang="vi" sz="1100">
                <a:solidFill>
                  <a:srgbClr val="434343"/>
                </a:solidFill>
                <a:highlight>
                  <a:srgbClr val="FFFFFF"/>
                </a:highlight>
                <a:latin typeface="Courier New"/>
                <a:ea typeface="Courier New"/>
                <a:cs typeface="Courier New"/>
                <a:sym typeface="Courier New"/>
              </a:rPr>
              <a:t>Location = c("Gut", "Skin", "Mouth", "Gut"), </a:t>
            </a:r>
            <a:endParaRPr b="1" sz="1100">
              <a:solidFill>
                <a:srgbClr val="434343"/>
              </a:solidFill>
              <a:highlight>
                <a:srgbClr val="FFFFFF"/>
              </a:highlight>
              <a:latin typeface="Courier New"/>
              <a:ea typeface="Courier New"/>
              <a:cs typeface="Courier New"/>
              <a:sym typeface="Courier New"/>
            </a:endParaRPr>
          </a:p>
          <a:p>
            <a:pPr indent="457200" lvl="0" marL="2286000" marR="0" rtl="0" algn="l">
              <a:lnSpc>
                <a:spcPct val="100000"/>
              </a:lnSpc>
              <a:spcBef>
                <a:spcPts val="0"/>
              </a:spcBef>
              <a:spcAft>
                <a:spcPts val="0"/>
              </a:spcAft>
              <a:buNone/>
            </a:pPr>
            <a:r>
              <a:rPr b="1" lang="vi" sz="1100">
                <a:solidFill>
                  <a:srgbClr val="434343"/>
                </a:solidFill>
                <a:highlight>
                  <a:srgbClr val="FFFFFF"/>
                </a:highlight>
                <a:latin typeface="Courier New"/>
                <a:ea typeface="Courier New"/>
                <a:cs typeface="Courier New"/>
                <a:sym typeface="Courier New"/>
              </a:rPr>
              <a:t>Species_1 = c(23, 8, 14, 3), </a:t>
            </a:r>
            <a:endParaRPr b="1" sz="1100">
              <a:solidFill>
                <a:srgbClr val="434343"/>
              </a:solidFill>
              <a:highlight>
                <a:srgbClr val="FFFFFF"/>
              </a:highlight>
              <a:latin typeface="Courier New"/>
              <a:ea typeface="Courier New"/>
              <a:cs typeface="Courier New"/>
              <a:sym typeface="Courier New"/>
            </a:endParaRPr>
          </a:p>
          <a:p>
            <a:pPr indent="457200" lvl="0" marL="2286000" marR="0" rtl="0" algn="l">
              <a:lnSpc>
                <a:spcPct val="100000"/>
              </a:lnSpc>
              <a:spcBef>
                <a:spcPts val="0"/>
              </a:spcBef>
              <a:spcAft>
                <a:spcPts val="0"/>
              </a:spcAft>
              <a:buNone/>
            </a:pPr>
            <a:r>
              <a:rPr b="1" lang="vi" sz="1100">
                <a:solidFill>
                  <a:srgbClr val="434343"/>
                </a:solidFill>
                <a:highlight>
                  <a:srgbClr val="FFFFFF"/>
                </a:highlight>
                <a:latin typeface="Courier New"/>
                <a:ea typeface="Courier New"/>
                <a:cs typeface="Courier New"/>
                <a:sym typeface="Courier New"/>
              </a:rPr>
              <a:t>Species_2 = c(5, 15, 9, 8), </a:t>
            </a:r>
            <a:endParaRPr b="1" sz="1100">
              <a:solidFill>
                <a:srgbClr val="434343"/>
              </a:solidFill>
              <a:highlight>
                <a:srgbClr val="FFFFFF"/>
              </a:highlight>
              <a:latin typeface="Courier New"/>
              <a:ea typeface="Courier New"/>
              <a:cs typeface="Courier New"/>
              <a:sym typeface="Courier New"/>
            </a:endParaRPr>
          </a:p>
          <a:p>
            <a:pPr indent="457200" lvl="0" marL="2286000" marR="0" rtl="0" algn="l">
              <a:lnSpc>
                <a:spcPct val="100000"/>
              </a:lnSpc>
              <a:spcBef>
                <a:spcPts val="0"/>
              </a:spcBef>
              <a:spcAft>
                <a:spcPts val="0"/>
              </a:spcAft>
              <a:buNone/>
            </a:pPr>
            <a:r>
              <a:rPr b="1" lang="vi" sz="1100">
                <a:solidFill>
                  <a:srgbClr val="434343"/>
                </a:solidFill>
                <a:highlight>
                  <a:srgbClr val="FFFFFF"/>
                </a:highlight>
                <a:latin typeface="Courier New"/>
                <a:ea typeface="Courier New"/>
                <a:cs typeface="Courier New"/>
                <a:sym typeface="Courier New"/>
              </a:rPr>
              <a:t>Species_3 = c(0, 13, 6, 2), </a:t>
            </a:r>
            <a:endParaRPr b="1" sz="1100">
              <a:solidFill>
                <a:srgbClr val="434343"/>
              </a:solidFill>
              <a:highlight>
                <a:srgbClr val="FFFFFF"/>
              </a:highlight>
              <a:latin typeface="Courier New"/>
              <a:ea typeface="Courier New"/>
              <a:cs typeface="Courier New"/>
              <a:sym typeface="Courier New"/>
            </a:endParaRPr>
          </a:p>
          <a:p>
            <a:pPr indent="457200" lvl="0" marL="2286000" marR="0" rtl="0" algn="l">
              <a:lnSpc>
                <a:spcPct val="100000"/>
              </a:lnSpc>
              <a:spcBef>
                <a:spcPts val="0"/>
              </a:spcBef>
              <a:spcAft>
                <a:spcPts val="0"/>
              </a:spcAft>
              <a:buNone/>
            </a:pPr>
            <a:r>
              <a:rPr b="1" lang="vi" sz="1100">
                <a:solidFill>
                  <a:srgbClr val="434343"/>
                </a:solidFill>
                <a:highlight>
                  <a:srgbClr val="FFFFFF"/>
                </a:highlight>
                <a:latin typeface="Courier New"/>
                <a:ea typeface="Courier New"/>
                <a:cs typeface="Courier New"/>
                <a:sym typeface="Courier New"/>
              </a:rPr>
              <a:t>Species_4 = c(12, 7, 11, 10), </a:t>
            </a:r>
            <a:endParaRPr b="1" sz="1100">
              <a:solidFill>
                <a:srgbClr val="434343"/>
              </a:solidFill>
              <a:highlight>
                <a:srgbClr val="FFFFFF"/>
              </a:highlight>
              <a:latin typeface="Courier New"/>
              <a:ea typeface="Courier New"/>
              <a:cs typeface="Courier New"/>
              <a:sym typeface="Courier New"/>
            </a:endParaRPr>
          </a:p>
          <a:p>
            <a:pPr indent="457200" lvl="0" marL="2286000" marR="0" rtl="0" algn="l">
              <a:lnSpc>
                <a:spcPct val="100000"/>
              </a:lnSpc>
              <a:spcBef>
                <a:spcPts val="0"/>
              </a:spcBef>
              <a:spcAft>
                <a:spcPts val="0"/>
              </a:spcAft>
              <a:buNone/>
            </a:pPr>
            <a:r>
              <a:rPr b="1" lang="vi" sz="1100">
                <a:solidFill>
                  <a:srgbClr val="434343"/>
                </a:solidFill>
                <a:highlight>
                  <a:srgbClr val="FFFFFF"/>
                </a:highlight>
                <a:latin typeface="Courier New"/>
                <a:ea typeface="Courier New"/>
                <a:cs typeface="Courier New"/>
                <a:sym typeface="Courier New"/>
              </a:rPr>
              <a:t>Species_5 = c(9, 2, 1, 5) )</a:t>
            </a:r>
            <a:endParaRPr b="1" sz="1100">
              <a:solidFill>
                <a:srgbClr val="434343"/>
              </a:solidFill>
              <a:highlight>
                <a:srgbClr val="FFFFFF"/>
              </a:highlight>
              <a:latin typeface="Courier New"/>
              <a:ea typeface="Courier New"/>
              <a:cs typeface="Courier New"/>
              <a:sym typeface="Courier New"/>
            </a:endParaRPr>
          </a:p>
        </p:txBody>
      </p:sp>
      <p:sp>
        <p:nvSpPr>
          <p:cNvPr id="814" name="Google Shape;814;p91"/>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Frame</a:t>
            </a:r>
            <a:endParaRPr b="1" sz="2400"/>
          </a:p>
        </p:txBody>
      </p:sp>
      <p:pic>
        <p:nvPicPr>
          <p:cNvPr id="815" name="Google Shape;815;p91"/>
          <p:cNvPicPr preferRelativeResize="0"/>
          <p:nvPr/>
        </p:nvPicPr>
        <p:blipFill>
          <a:blip r:embed="rId3">
            <a:alphaModFix/>
          </a:blip>
          <a:stretch>
            <a:fillRect/>
          </a:stretch>
        </p:blipFill>
        <p:spPr>
          <a:xfrm>
            <a:off x="1109663" y="2889275"/>
            <a:ext cx="6924675" cy="1743075"/>
          </a:xfrm>
          <a:prstGeom prst="rect">
            <a:avLst/>
          </a:prstGeom>
          <a:noFill/>
          <a:ln>
            <a:noFill/>
          </a:ln>
        </p:spPr>
      </p:pic>
      <p:sp>
        <p:nvSpPr>
          <p:cNvPr id="816" name="Google Shape;816;p91"/>
          <p:cNvSpPr txBox="1"/>
          <p:nvPr/>
        </p:nvSpPr>
        <p:spPr>
          <a:xfrm>
            <a:off x="304800" y="4715950"/>
            <a:ext cx="6167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vi">
                <a:solidFill>
                  <a:schemeClr val="dk1"/>
                </a:solidFill>
              </a:rPr>
              <a:t>1.2</a:t>
            </a:r>
            <a:r>
              <a:rPr lang="vi">
                <a:solidFill>
                  <a:schemeClr val="dk1"/>
                </a:solidFill>
              </a:rPr>
              <a:t> Display the structure of the data frame to understand its composition.</a:t>
            </a:r>
            <a:endParaRPr>
              <a:solidFill>
                <a:schemeClr val="dk1"/>
              </a:solidFill>
            </a:endParaRPr>
          </a:p>
        </p:txBody>
      </p:sp>
      <p:sp>
        <p:nvSpPr>
          <p:cNvPr id="817" name="Google Shape;817;p91"/>
          <p:cNvSpPr txBox="1"/>
          <p:nvPr/>
        </p:nvSpPr>
        <p:spPr>
          <a:xfrm>
            <a:off x="95300" y="393300"/>
            <a:ext cx="654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Classwork 8: Working with Microbiome Data Frames in R</a:t>
            </a:r>
            <a:endParaRPr b="1" sz="1800">
              <a:solidFill>
                <a:srgbClr val="434343"/>
              </a:solidFill>
            </a:endParaRPr>
          </a:p>
        </p:txBody>
      </p:sp>
      <p:sp>
        <p:nvSpPr>
          <p:cNvPr id="818" name="Google Shape;818;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0"/>
          <p:cNvPicPr preferRelativeResize="0"/>
          <p:nvPr/>
        </p:nvPicPr>
        <p:blipFill>
          <a:blip r:embed="rId3">
            <a:alphaModFix/>
          </a:blip>
          <a:stretch>
            <a:fillRect/>
          </a:stretch>
        </p:blipFill>
        <p:spPr>
          <a:xfrm>
            <a:off x="390398" y="1266474"/>
            <a:ext cx="5284823" cy="3930075"/>
          </a:xfrm>
          <a:prstGeom prst="rect">
            <a:avLst/>
          </a:prstGeom>
          <a:noFill/>
          <a:ln>
            <a:noFill/>
          </a:ln>
        </p:spPr>
      </p:pic>
      <p:pic>
        <p:nvPicPr>
          <p:cNvPr id="112" name="Google Shape;112;p20"/>
          <p:cNvPicPr preferRelativeResize="0"/>
          <p:nvPr/>
        </p:nvPicPr>
        <p:blipFill>
          <a:blip r:embed="rId4">
            <a:alphaModFix/>
          </a:blip>
          <a:stretch>
            <a:fillRect/>
          </a:stretch>
        </p:blipFill>
        <p:spPr>
          <a:xfrm>
            <a:off x="5816400" y="3079450"/>
            <a:ext cx="2975400" cy="1447325"/>
          </a:xfrm>
          <a:prstGeom prst="rect">
            <a:avLst/>
          </a:prstGeom>
          <a:noFill/>
          <a:ln>
            <a:noFill/>
          </a:ln>
        </p:spPr>
      </p:pic>
      <p:sp>
        <p:nvSpPr>
          <p:cNvPr id="113" name="Google Shape;113;p20"/>
          <p:cNvSpPr txBox="1"/>
          <p:nvPr/>
        </p:nvSpPr>
        <p:spPr>
          <a:xfrm>
            <a:off x="1925" y="-18325"/>
            <a:ext cx="5403900" cy="6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2400">
                <a:solidFill>
                  <a:schemeClr val="dk1"/>
                </a:solidFill>
              </a:rPr>
              <a:t>R and RStudio</a:t>
            </a:r>
            <a:endParaRPr b="1" sz="2400">
              <a:solidFill>
                <a:schemeClr val="dk1"/>
              </a:solidFill>
            </a:endParaRPr>
          </a:p>
        </p:txBody>
      </p:sp>
      <p:sp>
        <p:nvSpPr>
          <p:cNvPr id="114" name="Google Shape;114;p20"/>
          <p:cNvSpPr txBox="1"/>
          <p:nvPr/>
        </p:nvSpPr>
        <p:spPr>
          <a:xfrm>
            <a:off x="79100" y="523750"/>
            <a:ext cx="6288900" cy="42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800">
                <a:solidFill>
                  <a:schemeClr val="dk2"/>
                </a:solidFill>
              </a:rPr>
              <a:t>R Studio IDE (Integrated development environment - IDE)</a:t>
            </a:r>
            <a:endParaRPr sz="1800">
              <a:solidFill>
                <a:schemeClr val="dk2"/>
              </a:solidFill>
            </a:endParaRPr>
          </a:p>
        </p:txBody>
      </p:sp>
      <p:sp>
        <p:nvSpPr>
          <p:cNvPr id="115" name="Google Shape;115;p20"/>
          <p:cNvSpPr txBox="1"/>
          <p:nvPr/>
        </p:nvSpPr>
        <p:spPr>
          <a:xfrm>
            <a:off x="5640425" y="1079950"/>
            <a:ext cx="3338100" cy="1708500"/>
          </a:xfrm>
          <a:prstGeom prst="rect">
            <a:avLst/>
          </a:prstGeom>
          <a:noFill/>
          <a:ln>
            <a:noFill/>
          </a:ln>
        </p:spPr>
        <p:txBody>
          <a:bodyPr anchorCtr="0" anchor="t" bIns="91425" lIns="91425" spcFirstLastPara="1" rIns="91425" wrap="square" tIns="91425">
            <a:spAutoFit/>
          </a:bodyPr>
          <a:lstStyle/>
          <a:p>
            <a:pPr indent="-342900" lvl="0" marL="457200" rtl="0" algn="l">
              <a:lnSpc>
                <a:spcPct val="150000"/>
              </a:lnSpc>
              <a:spcBef>
                <a:spcPts val="0"/>
              </a:spcBef>
              <a:spcAft>
                <a:spcPts val="0"/>
              </a:spcAft>
              <a:buClr>
                <a:schemeClr val="dk2"/>
              </a:buClr>
              <a:buSzPts val="1800"/>
              <a:buChar char="●"/>
            </a:pPr>
            <a:r>
              <a:rPr lang="vi" sz="1800">
                <a:solidFill>
                  <a:schemeClr val="dk2"/>
                </a:solidFill>
              </a:rPr>
              <a:t>Enhances productivity with features like syntax highlighting, debugging tools, and version control.</a:t>
            </a:r>
            <a:endParaRPr/>
          </a:p>
        </p:txBody>
      </p:sp>
      <p:sp>
        <p:nvSpPr>
          <p:cNvPr id="116" name="Google Shape;116;p20"/>
          <p:cNvSpPr txBox="1"/>
          <p:nvPr/>
        </p:nvSpPr>
        <p:spPr>
          <a:xfrm>
            <a:off x="76200" y="933300"/>
            <a:ext cx="55581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700"/>
              <a:t>Install: </a:t>
            </a:r>
            <a:r>
              <a:rPr lang="vi" sz="1700" u="sng">
                <a:solidFill>
                  <a:schemeClr val="hlink"/>
                </a:solidFill>
                <a:hlinkClick r:id="rId5"/>
              </a:rPr>
              <a:t>https://posit.co/download/rstudio-desktop/</a:t>
            </a:r>
            <a:r>
              <a:rPr lang="vi" sz="1700"/>
              <a:t> </a:t>
            </a:r>
            <a:endParaRPr sz="1700"/>
          </a:p>
        </p:txBody>
      </p:sp>
      <p:sp>
        <p:nvSpPr>
          <p:cNvPr id="117" name="Google Shape;11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92"/>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Frame</a:t>
            </a:r>
            <a:endParaRPr b="1" sz="2400"/>
          </a:p>
        </p:txBody>
      </p:sp>
      <p:sp>
        <p:nvSpPr>
          <p:cNvPr id="824" name="Google Shape;824;p92"/>
          <p:cNvSpPr txBox="1"/>
          <p:nvPr/>
        </p:nvSpPr>
        <p:spPr>
          <a:xfrm>
            <a:off x="304800" y="1676400"/>
            <a:ext cx="501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Part 2: Basic Data Frame Operations</a:t>
            </a:r>
            <a:endParaRPr b="1"/>
          </a:p>
        </p:txBody>
      </p:sp>
      <p:sp>
        <p:nvSpPr>
          <p:cNvPr id="825" name="Google Shape;825;p92"/>
          <p:cNvSpPr txBox="1"/>
          <p:nvPr/>
        </p:nvSpPr>
        <p:spPr>
          <a:xfrm>
            <a:off x="903825" y="2226025"/>
            <a:ext cx="6219000" cy="1451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vi">
                <a:solidFill>
                  <a:schemeClr val="dk1"/>
                </a:solidFill>
              </a:rPr>
              <a:t>2.1</a:t>
            </a:r>
            <a:r>
              <a:rPr lang="vi">
                <a:solidFill>
                  <a:schemeClr val="dk1"/>
                </a:solidFill>
              </a:rPr>
              <a:t> Extract the data for </a:t>
            </a:r>
            <a:r>
              <a:rPr lang="vi">
                <a:solidFill>
                  <a:srgbClr val="188038"/>
                </a:solidFill>
                <a:latin typeface="Roboto Mono"/>
                <a:ea typeface="Roboto Mono"/>
                <a:cs typeface="Roboto Mono"/>
                <a:sym typeface="Roboto Mono"/>
              </a:rPr>
              <a:t>"Sample_3"</a:t>
            </a:r>
            <a:r>
              <a:rPr lang="vi">
                <a:solidFill>
                  <a:schemeClr val="dk1"/>
                </a:solidFill>
              </a:rPr>
              <a:t> (all columns).</a:t>
            </a:r>
            <a:endParaRPr>
              <a:solidFill>
                <a:schemeClr val="dk1"/>
              </a:solidFill>
            </a:endParaRPr>
          </a:p>
          <a:p>
            <a:pPr indent="0" lvl="0" marL="0" rtl="0" algn="l">
              <a:lnSpc>
                <a:spcPct val="115000"/>
              </a:lnSpc>
              <a:spcBef>
                <a:spcPts val="1200"/>
              </a:spcBef>
              <a:spcAft>
                <a:spcPts val="0"/>
              </a:spcAft>
              <a:buNone/>
            </a:pPr>
            <a:r>
              <a:rPr b="1" lang="vi">
                <a:solidFill>
                  <a:schemeClr val="dk1"/>
                </a:solidFill>
              </a:rPr>
              <a:t>2.2</a:t>
            </a:r>
            <a:r>
              <a:rPr lang="vi">
                <a:solidFill>
                  <a:schemeClr val="dk1"/>
                </a:solidFill>
              </a:rPr>
              <a:t> Extract the data for </a:t>
            </a:r>
            <a:r>
              <a:rPr lang="vi">
                <a:solidFill>
                  <a:srgbClr val="188038"/>
                </a:solidFill>
                <a:latin typeface="Roboto Mono"/>
                <a:ea typeface="Roboto Mono"/>
                <a:cs typeface="Roboto Mono"/>
                <a:sym typeface="Roboto Mono"/>
              </a:rPr>
              <a:t>Species_2</a:t>
            </a:r>
            <a:r>
              <a:rPr lang="vi">
                <a:solidFill>
                  <a:schemeClr val="dk1"/>
                </a:solidFill>
              </a:rPr>
              <a:t> across all samples.</a:t>
            </a:r>
            <a:endParaRPr>
              <a:solidFill>
                <a:schemeClr val="dk1"/>
              </a:solidFill>
            </a:endParaRPr>
          </a:p>
          <a:p>
            <a:pPr indent="0" lvl="0" marL="0" rtl="0" algn="l">
              <a:lnSpc>
                <a:spcPct val="115000"/>
              </a:lnSpc>
              <a:spcBef>
                <a:spcPts val="1200"/>
              </a:spcBef>
              <a:spcAft>
                <a:spcPts val="1200"/>
              </a:spcAft>
              <a:buNone/>
            </a:pPr>
            <a:r>
              <a:rPr b="1" lang="vi">
                <a:solidFill>
                  <a:schemeClr val="dk1"/>
                </a:solidFill>
              </a:rPr>
              <a:t>2.3</a:t>
            </a:r>
            <a:r>
              <a:rPr lang="vi">
                <a:solidFill>
                  <a:schemeClr val="dk1"/>
                </a:solidFill>
              </a:rPr>
              <a:t> Calculate the total bacterial abundance for each sample (sum of </a:t>
            </a:r>
            <a:r>
              <a:rPr lang="vi">
                <a:solidFill>
                  <a:srgbClr val="188038"/>
                </a:solidFill>
                <a:latin typeface="Roboto Mono"/>
                <a:ea typeface="Roboto Mono"/>
                <a:cs typeface="Roboto Mono"/>
                <a:sym typeface="Roboto Mono"/>
              </a:rPr>
              <a:t>Species_1</a:t>
            </a:r>
            <a:r>
              <a:rPr lang="vi">
                <a:solidFill>
                  <a:schemeClr val="dk1"/>
                </a:solidFill>
              </a:rPr>
              <a:t> to </a:t>
            </a:r>
            <a:r>
              <a:rPr lang="vi">
                <a:solidFill>
                  <a:srgbClr val="188038"/>
                </a:solidFill>
                <a:latin typeface="Roboto Mono"/>
                <a:ea typeface="Roboto Mono"/>
                <a:cs typeface="Roboto Mono"/>
                <a:sym typeface="Roboto Mono"/>
              </a:rPr>
              <a:t>Species_5</a:t>
            </a:r>
            <a:r>
              <a:rPr lang="vi">
                <a:solidFill>
                  <a:schemeClr val="dk1"/>
                </a:solidFill>
              </a:rPr>
              <a:t>).</a:t>
            </a:r>
            <a:endParaRPr>
              <a:solidFill>
                <a:schemeClr val="dk1"/>
              </a:solidFill>
            </a:endParaRPr>
          </a:p>
        </p:txBody>
      </p:sp>
      <p:sp>
        <p:nvSpPr>
          <p:cNvPr id="826" name="Google Shape;826;p92"/>
          <p:cNvSpPr txBox="1"/>
          <p:nvPr/>
        </p:nvSpPr>
        <p:spPr>
          <a:xfrm>
            <a:off x="171500" y="621900"/>
            <a:ext cx="654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Classwork 8: Working with Microbiome Data Frames in R</a:t>
            </a:r>
            <a:endParaRPr b="1" sz="1800">
              <a:solidFill>
                <a:srgbClr val="434343"/>
              </a:solidFill>
            </a:endParaRPr>
          </a:p>
        </p:txBody>
      </p:sp>
      <p:sp>
        <p:nvSpPr>
          <p:cNvPr id="827" name="Google Shape;827;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93"/>
          <p:cNvSpPr txBox="1"/>
          <p:nvPr/>
        </p:nvSpPr>
        <p:spPr>
          <a:xfrm>
            <a:off x="259200" y="1053175"/>
            <a:ext cx="43128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b="1" lang="vi">
                <a:solidFill>
                  <a:schemeClr val="dk1"/>
                </a:solidFill>
              </a:rPr>
              <a:t>Part 3: Filtering and Subsetting</a:t>
            </a:r>
            <a:endParaRPr b="1">
              <a:solidFill>
                <a:schemeClr val="dk1"/>
              </a:solidFill>
            </a:endParaRPr>
          </a:p>
        </p:txBody>
      </p:sp>
      <p:sp>
        <p:nvSpPr>
          <p:cNvPr id="833" name="Google Shape;833;p93"/>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Frame</a:t>
            </a:r>
            <a:endParaRPr b="1" sz="2400"/>
          </a:p>
        </p:txBody>
      </p:sp>
      <p:sp>
        <p:nvSpPr>
          <p:cNvPr id="834" name="Google Shape;834;p93"/>
          <p:cNvSpPr txBox="1"/>
          <p:nvPr/>
        </p:nvSpPr>
        <p:spPr>
          <a:xfrm>
            <a:off x="544150" y="1550125"/>
            <a:ext cx="7462500" cy="1049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vi">
                <a:solidFill>
                  <a:schemeClr val="dk1"/>
                </a:solidFill>
              </a:rPr>
              <a:t>3.1</a:t>
            </a:r>
            <a:r>
              <a:rPr lang="vi">
                <a:solidFill>
                  <a:schemeClr val="dk1"/>
                </a:solidFill>
              </a:rPr>
              <a:t> Filter the data frame to include only samples from the </a:t>
            </a:r>
            <a:r>
              <a:rPr lang="vi">
                <a:solidFill>
                  <a:srgbClr val="188038"/>
                </a:solidFill>
                <a:latin typeface="Roboto Mono"/>
                <a:ea typeface="Roboto Mono"/>
                <a:cs typeface="Roboto Mono"/>
                <a:sym typeface="Roboto Mono"/>
              </a:rPr>
              <a:t>"Gut"</a:t>
            </a:r>
            <a:r>
              <a:rPr lang="vi">
                <a:solidFill>
                  <a:schemeClr val="dk1"/>
                </a:solidFill>
              </a:rPr>
              <a:t> location.</a:t>
            </a:r>
            <a:endParaRPr>
              <a:solidFill>
                <a:schemeClr val="dk1"/>
              </a:solidFill>
            </a:endParaRPr>
          </a:p>
          <a:p>
            <a:pPr indent="0" lvl="0" marL="0" rtl="0" algn="l">
              <a:lnSpc>
                <a:spcPct val="115000"/>
              </a:lnSpc>
              <a:spcBef>
                <a:spcPts val="1200"/>
              </a:spcBef>
              <a:spcAft>
                <a:spcPts val="1200"/>
              </a:spcAft>
              <a:buNone/>
            </a:pPr>
            <a:r>
              <a:rPr b="1" lang="vi">
                <a:solidFill>
                  <a:schemeClr val="dk1"/>
                </a:solidFill>
              </a:rPr>
              <a:t>3.2</a:t>
            </a:r>
            <a:r>
              <a:rPr lang="vi">
                <a:solidFill>
                  <a:schemeClr val="dk1"/>
                </a:solidFill>
              </a:rPr>
              <a:t> Subset the data frame to include only </a:t>
            </a:r>
            <a:r>
              <a:rPr lang="vi">
                <a:solidFill>
                  <a:srgbClr val="188038"/>
                </a:solidFill>
                <a:latin typeface="Roboto Mono"/>
                <a:ea typeface="Roboto Mono"/>
                <a:cs typeface="Roboto Mono"/>
                <a:sym typeface="Roboto Mono"/>
              </a:rPr>
              <a:t>"Sample_ID"</a:t>
            </a:r>
            <a:r>
              <a:rPr lang="vi">
                <a:solidFill>
                  <a:schemeClr val="dk1"/>
                </a:solidFill>
              </a:rPr>
              <a:t>, </a:t>
            </a:r>
            <a:r>
              <a:rPr lang="vi">
                <a:solidFill>
                  <a:srgbClr val="188038"/>
                </a:solidFill>
                <a:latin typeface="Roboto Mono"/>
                <a:ea typeface="Roboto Mono"/>
                <a:cs typeface="Roboto Mono"/>
                <a:sym typeface="Roboto Mono"/>
              </a:rPr>
              <a:t>"Location"</a:t>
            </a:r>
            <a:r>
              <a:rPr lang="vi">
                <a:solidFill>
                  <a:schemeClr val="dk1"/>
                </a:solidFill>
              </a:rPr>
              <a:t>, and </a:t>
            </a:r>
            <a:r>
              <a:rPr lang="vi">
                <a:solidFill>
                  <a:srgbClr val="188038"/>
                </a:solidFill>
                <a:latin typeface="Roboto Mono"/>
                <a:ea typeface="Roboto Mono"/>
                <a:cs typeface="Roboto Mono"/>
                <a:sym typeface="Roboto Mono"/>
              </a:rPr>
              <a:t>"total_abundance"</a:t>
            </a:r>
            <a:r>
              <a:rPr lang="vi">
                <a:solidFill>
                  <a:schemeClr val="dk1"/>
                </a:solidFill>
              </a:rPr>
              <a:t> columns.</a:t>
            </a:r>
            <a:endParaRPr>
              <a:solidFill>
                <a:schemeClr val="dk1"/>
              </a:solidFill>
            </a:endParaRPr>
          </a:p>
        </p:txBody>
      </p:sp>
      <p:sp>
        <p:nvSpPr>
          <p:cNvPr id="835" name="Google Shape;835;p93"/>
          <p:cNvSpPr txBox="1"/>
          <p:nvPr/>
        </p:nvSpPr>
        <p:spPr>
          <a:xfrm>
            <a:off x="259200" y="2894450"/>
            <a:ext cx="3000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b="1" lang="vi">
                <a:solidFill>
                  <a:schemeClr val="dk1"/>
                </a:solidFill>
              </a:rPr>
              <a:t>Part 4: Summarizing Data</a:t>
            </a:r>
            <a:endParaRPr b="1">
              <a:solidFill>
                <a:schemeClr val="dk1"/>
              </a:solidFill>
            </a:endParaRPr>
          </a:p>
        </p:txBody>
      </p:sp>
      <p:sp>
        <p:nvSpPr>
          <p:cNvPr id="836" name="Google Shape;836;p93"/>
          <p:cNvSpPr txBox="1"/>
          <p:nvPr/>
        </p:nvSpPr>
        <p:spPr>
          <a:xfrm>
            <a:off x="544150" y="3407400"/>
            <a:ext cx="6309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chemeClr val="dk1"/>
                </a:solidFill>
              </a:rPr>
              <a:t>4.1</a:t>
            </a:r>
            <a:r>
              <a:rPr lang="vi">
                <a:solidFill>
                  <a:schemeClr val="dk1"/>
                </a:solidFill>
              </a:rPr>
              <a:t> Calculate the mean abundance for </a:t>
            </a:r>
            <a:r>
              <a:rPr lang="vi">
                <a:solidFill>
                  <a:srgbClr val="188038"/>
                </a:solidFill>
                <a:latin typeface="Roboto Mono"/>
                <a:ea typeface="Roboto Mono"/>
                <a:cs typeface="Roboto Mono"/>
                <a:sym typeface="Roboto Mono"/>
              </a:rPr>
              <a:t>"Species_1"</a:t>
            </a:r>
            <a:r>
              <a:rPr lang="vi">
                <a:solidFill>
                  <a:schemeClr val="dk1"/>
                </a:solidFill>
              </a:rPr>
              <a:t> across all samples.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vi">
                <a:solidFill>
                  <a:schemeClr val="dk1"/>
                </a:solidFill>
              </a:rPr>
              <a:t>4.2</a:t>
            </a:r>
            <a:r>
              <a:rPr lang="vi">
                <a:solidFill>
                  <a:schemeClr val="dk1"/>
                </a:solidFill>
              </a:rPr>
              <a:t> Find the sample with the highest total abundance.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vi">
                <a:solidFill>
                  <a:schemeClr val="dk1"/>
                </a:solidFill>
              </a:rPr>
              <a:t>4.3</a:t>
            </a:r>
            <a:r>
              <a:rPr lang="vi">
                <a:solidFill>
                  <a:schemeClr val="dk1"/>
                </a:solidFill>
              </a:rPr>
              <a:t> Count the number of samples from each location.</a:t>
            </a:r>
            <a:endParaRPr>
              <a:solidFill>
                <a:schemeClr val="dk1"/>
              </a:solidFill>
            </a:endParaRPr>
          </a:p>
        </p:txBody>
      </p:sp>
      <p:sp>
        <p:nvSpPr>
          <p:cNvPr id="837" name="Google Shape;837;p93"/>
          <p:cNvSpPr txBox="1"/>
          <p:nvPr/>
        </p:nvSpPr>
        <p:spPr>
          <a:xfrm>
            <a:off x="171500" y="621900"/>
            <a:ext cx="654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Classwork 8: Working with Microbiome Data Frames in R</a:t>
            </a:r>
            <a:endParaRPr b="1" sz="1800">
              <a:solidFill>
                <a:srgbClr val="434343"/>
              </a:solidFill>
            </a:endParaRPr>
          </a:p>
        </p:txBody>
      </p:sp>
      <p:sp>
        <p:nvSpPr>
          <p:cNvPr id="838" name="Google Shape;838;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94"/>
          <p:cNvSpPr txBox="1"/>
          <p:nvPr/>
        </p:nvSpPr>
        <p:spPr>
          <a:xfrm>
            <a:off x="440500" y="14631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Part 5: Adding New Data</a:t>
            </a:r>
            <a:endParaRPr b="1"/>
          </a:p>
        </p:txBody>
      </p:sp>
      <p:sp>
        <p:nvSpPr>
          <p:cNvPr id="844" name="Google Shape;844;p94"/>
          <p:cNvSpPr txBox="1"/>
          <p:nvPr/>
        </p:nvSpPr>
        <p:spPr>
          <a:xfrm>
            <a:off x="529800" y="1830550"/>
            <a:ext cx="808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chemeClr val="dk1"/>
                </a:solidFill>
              </a:rPr>
              <a:t>5.1</a:t>
            </a:r>
            <a:r>
              <a:rPr lang="vi">
                <a:solidFill>
                  <a:schemeClr val="dk1"/>
                </a:solidFill>
              </a:rPr>
              <a:t> Add a new column to the data frame representing a calculated metric, such as the ratio of </a:t>
            </a:r>
            <a:r>
              <a:rPr lang="vi">
                <a:solidFill>
                  <a:srgbClr val="188038"/>
                </a:solidFill>
                <a:latin typeface="Roboto Mono"/>
                <a:ea typeface="Roboto Mono"/>
                <a:cs typeface="Roboto Mono"/>
                <a:sym typeface="Roboto Mono"/>
              </a:rPr>
              <a:t>Species_1</a:t>
            </a:r>
            <a:r>
              <a:rPr lang="vi">
                <a:solidFill>
                  <a:schemeClr val="dk1"/>
                </a:solidFill>
              </a:rPr>
              <a:t> to </a:t>
            </a:r>
            <a:r>
              <a:rPr lang="vi">
                <a:solidFill>
                  <a:srgbClr val="188038"/>
                </a:solidFill>
                <a:latin typeface="Roboto Mono"/>
                <a:ea typeface="Roboto Mono"/>
                <a:cs typeface="Roboto Mono"/>
                <a:sym typeface="Roboto Mono"/>
              </a:rPr>
              <a:t>total_abundance</a:t>
            </a:r>
            <a:r>
              <a:rPr lang="vi">
                <a:solidFill>
                  <a:schemeClr val="dk1"/>
                </a:solidFill>
              </a:rPr>
              <a:t>.</a:t>
            </a:r>
            <a:endParaRPr/>
          </a:p>
        </p:txBody>
      </p:sp>
      <p:sp>
        <p:nvSpPr>
          <p:cNvPr id="845" name="Google Shape;845;p94"/>
          <p:cNvSpPr txBox="1"/>
          <p:nvPr/>
        </p:nvSpPr>
        <p:spPr>
          <a:xfrm>
            <a:off x="529800" y="2549550"/>
            <a:ext cx="6581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chemeClr val="dk1"/>
                </a:solidFill>
              </a:rPr>
              <a:t>5.2</a:t>
            </a:r>
            <a:r>
              <a:rPr lang="vi">
                <a:solidFill>
                  <a:schemeClr val="dk1"/>
                </a:solidFill>
              </a:rPr>
              <a:t> Add a new sample to the data frame with the following information:</a:t>
            </a:r>
            <a:endParaRPr>
              <a:solidFill>
                <a:schemeClr val="dk1"/>
              </a:solidFill>
            </a:endParaRPr>
          </a:p>
          <a:p>
            <a:pPr indent="-317500" lvl="0" marL="457200" rtl="0" algn="l">
              <a:spcBef>
                <a:spcPts val="0"/>
              </a:spcBef>
              <a:spcAft>
                <a:spcPts val="0"/>
              </a:spcAft>
              <a:buSzPts val="1400"/>
              <a:buChar char="●"/>
            </a:pPr>
            <a:r>
              <a:rPr b="1" lang="vi">
                <a:solidFill>
                  <a:schemeClr val="dk1"/>
                </a:solidFill>
              </a:rPr>
              <a:t>Sample_ID</a:t>
            </a:r>
            <a:r>
              <a:rPr lang="vi">
                <a:solidFill>
                  <a:schemeClr val="dk1"/>
                </a:solidFill>
              </a:rPr>
              <a:t>: </a:t>
            </a:r>
            <a:r>
              <a:rPr lang="vi">
                <a:solidFill>
                  <a:srgbClr val="188038"/>
                </a:solidFill>
                <a:latin typeface="Roboto Mono"/>
                <a:ea typeface="Roboto Mono"/>
                <a:cs typeface="Roboto Mono"/>
                <a:sym typeface="Roboto Mono"/>
              </a:rPr>
              <a:t>"Sample_5"</a:t>
            </a:r>
            <a:endParaRPr>
              <a:solidFill>
                <a:srgbClr val="188038"/>
              </a:solidFill>
              <a:latin typeface="Roboto Mono"/>
              <a:ea typeface="Roboto Mono"/>
              <a:cs typeface="Roboto Mono"/>
              <a:sym typeface="Roboto Mono"/>
            </a:endParaRPr>
          </a:p>
          <a:p>
            <a:pPr indent="-317500" lvl="0" marL="457200" rtl="0" algn="l">
              <a:spcBef>
                <a:spcPts val="0"/>
              </a:spcBef>
              <a:spcAft>
                <a:spcPts val="0"/>
              </a:spcAft>
              <a:buSzPts val="1400"/>
              <a:buChar char="●"/>
            </a:pPr>
            <a:r>
              <a:rPr b="1" lang="vi">
                <a:solidFill>
                  <a:schemeClr val="dk1"/>
                </a:solidFill>
              </a:rPr>
              <a:t>Location</a:t>
            </a:r>
            <a:r>
              <a:rPr lang="vi">
                <a:solidFill>
                  <a:schemeClr val="dk1"/>
                </a:solidFill>
              </a:rPr>
              <a:t>: </a:t>
            </a:r>
            <a:r>
              <a:rPr lang="vi">
                <a:solidFill>
                  <a:srgbClr val="188038"/>
                </a:solidFill>
                <a:latin typeface="Roboto Mono"/>
                <a:ea typeface="Roboto Mono"/>
                <a:cs typeface="Roboto Mono"/>
                <a:sym typeface="Roboto Mono"/>
              </a:rPr>
              <a:t>"Skin"</a:t>
            </a:r>
            <a:endParaRPr>
              <a:solidFill>
                <a:srgbClr val="188038"/>
              </a:solidFill>
              <a:latin typeface="Roboto Mono"/>
              <a:ea typeface="Roboto Mono"/>
              <a:cs typeface="Roboto Mono"/>
              <a:sym typeface="Roboto Mono"/>
            </a:endParaRPr>
          </a:p>
          <a:p>
            <a:pPr indent="-317500" lvl="0" marL="457200" rtl="0" algn="l">
              <a:spcBef>
                <a:spcPts val="0"/>
              </a:spcBef>
              <a:spcAft>
                <a:spcPts val="0"/>
              </a:spcAft>
              <a:buSzPts val="1400"/>
              <a:buChar char="●"/>
            </a:pPr>
            <a:r>
              <a:rPr b="1" lang="vi">
                <a:solidFill>
                  <a:schemeClr val="dk1"/>
                </a:solidFill>
              </a:rPr>
              <a:t>Species_1 to Species_5</a:t>
            </a:r>
            <a:r>
              <a:rPr lang="vi">
                <a:solidFill>
                  <a:schemeClr val="dk1"/>
                </a:solidFill>
              </a:rPr>
              <a:t>: </a:t>
            </a:r>
            <a:r>
              <a:rPr lang="vi">
                <a:solidFill>
                  <a:srgbClr val="188038"/>
                </a:solidFill>
                <a:latin typeface="Roboto Mono"/>
                <a:ea typeface="Roboto Mono"/>
                <a:cs typeface="Roboto Mono"/>
                <a:sym typeface="Roboto Mono"/>
              </a:rPr>
              <a:t>[6, 12, 4, 8, 3]</a:t>
            </a:r>
            <a:endParaRPr>
              <a:solidFill>
                <a:schemeClr val="dk1"/>
              </a:solidFill>
            </a:endParaRPr>
          </a:p>
        </p:txBody>
      </p:sp>
      <p:sp>
        <p:nvSpPr>
          <p:cNvPr id="846" name="Google Shape;846;p94"/>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Data Frame</a:t>
            </a:r>
            <a:endParaRPr b="1" sz="2400"/>
          </a:p>
        </p:txBody>
      </p:sp>
      <p:sp>
        <p:nvSpPr>
          <p:cNvPr id="847" name="Google Shape;847;p94"/>
          <p:cNvSpPr txBox="1"/>
          <p:nvPr/>
        </p:nvSpPr>
        <p:spPr>
          <a:xfrm>
            <a:off x="171500" y="621900"/>
            <a:ext cx="6542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Classwork 8: Working with Microbiome Data Frames in R</a:t>
            </a:r>
            <a:endParaRPr b="1" sz="1800">
              <a:solidFill>
                <a:srgbClr val="434343"/>
              </a:solidFill>
            </a:endParaRPr>
          </a:p>
        </p:txBody>
      </p:sp>
      <p:sp>
        <p:nvSpPr>
          <p:cNvPr id="848" name="Google Shape;848;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pic>
        <p:nvPicPr>
          <p:cNvPr id="853" name="Google Shape;853;p95"/>
          <p:cNvPicPr preferRelativeResize="0"/>
          <p:nvPr/>
        </p:nvPicPr>
        <p:blipFill rotWithShape="1">
          <a:blip r:embed="rId3">
            <a:alphaModFix/>
          </a:blip>
          <a:srcRect b="0" l="35296" r="0" t="61406"/>
          <a:stretch/>
        </p:blipFill>
        <p:spPr>
          <a:xfrm>
            <a:off x="370799" y="936324"/>
            <a:ext cx="4201201" cy="1202226"/>
          </a:xfrm>
          <a:prstGeom prst="rect">
            <a:avLst/>
          </a:prstGeom>
          <a:noFill/>
          <a:ln>
            <a:noFill/>
          </a:ln>
        </p:spPr>
      </p:pic>
      <p:sp>
        <p:nvSpPr>
          <p:cNvPr id="854" name="Google Shape;854;p95"/>
          <p:cNvSpPr txBox="1"/>
          <p:nvPr/>
        </p:nvSpPr>
        <p:spPr>
          <a:xfrm>
            <a:off x="468500" y="2603200"/>
            <a:ext cx="8043600" cy="2281200"/>
          </a:xfrm>
          <a:prstGeom prst="rect">
            <a:avLst/>
          </a:prstGeom>
          <a:solidFill>
            <a:srgbClr val="FFF2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rgbClr val="0000FF"/>
                </a:solidFill>
              </a:rPr>
              <a:t>Definition</a:t>
            </a:r>
            <a:r>
              <a:rPr lang="vi" sz="1800">
                <a:solidFill>
                  <a:srgbClr val="0000FF"/>
                </a:solidFill>
              </a:rPr>
              <a:t>: </a:t>
            </a:r>
            <a:endParaRPr sz="1800">
              <a:solidFill>
                <a:srgbClr val="0000FF"/>
              </a:solidFill>
            </a:endParaRPr>
          </a:p>
          <a:p>
            <a:pPr indent="0" lvl="0" marL="0" rtl="0" algn="l">
              <a:spcBef>
                <a:spcPts val="0"/>
              </a:spcBef>
              <a:spcAft>
                <a:spcPts val="0"/>
              </a:spcAft>
              <a:buNone/>
            </a:pPr>
            <a:r>
              <a:rPr lang="vi" sz="1800">
                <a:solidFill>
                  <a:srgbClr val="434343"/>
                </a:solidFill>
              </a:rPr>
              <a:t>A list is a versatile data structure in R that can contain elements of different types (vectors, data frames, functions, etc.).</a:t>
            </a:r>
            <a:endParaRPr sz="1800">
              <a:solidFill>
                <a:srgbClr val="434343"/>
              </a:solidFill>
            </a:endParaRPr>
          </a:p>
          <a:p>
            <a:pPr indent="0" lvl="0" marL="0" rtl="0" algn="l">
              <a:spcBef>
                <a:spcPts val="0"/>
              </a:spcBef>
              <a:spcAft>
                <a:spcPts val="0"/>
              </a:spcAft>
              <a:buClr>
                <a:schemeClr val="dk1"/>
              </a:buClr>
              <a:buSzPts val="1100"/>
              <a:buFont typeface="Arial"/>
              <a:buNone/>
            </a:pPr>
            <a:r>
              <a:t/>
            </a:r>
            <a:endParaRPr sz="1800">
              <a:solidFill>
                <a:srgbClr val="434343"/>
              </a:solidFill>
            </a:endParaRPr>
          </a:p>
          <a:p>
            <a:pPr indent="0" lvl="0" marL="0" rtl="0" algn="l">
              <a:spcBef>
                <a:spcPts val="0"/>
              </a:spcBef>
              <a:spcAft>
                <a:spcPts val="0"/>
              </a:spcAft>
              <a:buNone/>
            </a:pPr>
            <a:r>
              <a:rPr b="1" lang="vi" sz="1800">
                <a:solidFill>
                  <a:srgbClr val="0000FF"/>
                </a:solidFill>
              </a:rPr>
              <a:t>Structure</a:t>
            </a:r>
            <a:r>
              <a:rPr lang="vi" sz="1800">
                <a:solidFill>
                  <a:srgbClr val="0000FF"/>
                </a:solidFill>
              </a:rPr>
              <a:t>: </a:t>
            </a:r>
            <a:endParaRPr sz="1800">
              <a:solidFill>
                <a:srgbClr val="0000FF"/>
              </a:solidFill>
            </a:endParaRPr>
          </a:p>
          <a:p>
            <a:pPr indent="0" lvl="0" marL="0" rtl="0" algn="l">
              <a:spcBef>
                <a:spcPts val="0"/>
              </a:spcBef>
              <a:spcAft>
                <a:spcPts val="0"/>
              </a:spcAft>
              <a:buNone/>
            </a:pPr>
            <a:r>
              <a:rPr lang="vi" sz="1800">
                <a:solidFill>
                  <a:srgbClr val="434343"/>
                </a:solidFill>
              </a:rPr>
              <a:t>Lists can hold any number of elements, each of which can be of a different type and length.</a:t>
            </a:r>
            <a:endParaRPr sz="1800">
              <a:solidFill>
                <a:srgbClr val="434343"/>
              </a:solidFill>
            </a:endParaRPr>
          </a:p>
        </p:txBody>
      </p:sp>
      <p:sp>
        <p:nvSpPr>
          <p:cNvPr id="855" name="Google Shape;855;p95"/>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List</a:t>
            </a:r>
            <a:endParaRPr b="1" sz="2400"/>
          </a:p>
        </p:txBody>
      </p:sp>
      <p:sp>
        <p:nvSpPr>
          <p:cNvPr id="856" name="Google Shape;856;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96"/>
          <p:cNvSpPr txBox="1"/>
          <p:nvPr/>
        </p:nvSpPr>
        <p:spPr>
          <a:xfrm>
            <a:off x="76200" y="4572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Creating a List</a:t>
            </a:r>
            <a:endParaRPr b="1" sz="1800">
              <a:solidFill>
                <a:srgbClr val="434343"/>
              </a:solidFill>
            </a:endParaRPr>
          </a:p>
        </p:txBody>
      </p:sp>
      <p:sp>
        <p:nvSpPr>
          <p:cNvPr id="862" name="Google Shape;862;p96"/>
          <p:cNvSpPr txBox="1"/>
          <p:nvPr/>
        </p:nvSpPr>
        <p:spPr>
          <a:xfrm>
            <a:off x="207825" y="1281550"/>
            <a:ext cx="5754900" cy="31863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Create a list with different types of elements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my_list &lt;- list(Name = "Alice", </a:t>
            </a:r>
            <a:endParaRPr b="1" sz="1500">
              <a:solidFill>
                <a:srgbClr val="434343"/>
              </a:solidFill>
              <a:highlight>
                <a:srgbClr val="FFFFFF"/>
              </a:highlight>
              <a:latin typeface="Courier New"/>
              <a:ea typeface="Courier New"/>
              <a:cs typeface="Courier New"/>
              <a:sym typeface="Courier New"/>
            </a:endParaRPr>
          </a:p>
          <a:p>
            <a:pPr indent="0" lvl="0" marL="182880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Age = 25, </a:t>
            </a:r>
            <a:endParaRPr b="1" sz="1500">
              <a:solidFill>
                <a:srgbClr val="434343"/>
              </a:solidFill>
              <a:highlight>
                <a:srgbClr val="FFFFFF"/>
              </a:highlight>
              <a:latin typeface="Courier New"/>
              <a:ea typeface="Courier New"/>
              <a:cs typeface="Courier New"/>
              <a:sym typeface="Courier New"/>
            </a:endParaRPr>
          </a:p>
          <a:p>
            <a:pPr indent="0" lvl="0" marL="182880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Scores = c(85, 92, 88), </a:t>
            </a:r>
            <a:endParaRPr b="1" sz="1500">
              <a:solidFill>
                <a:srgbClr val="434343"/>
              </a:solidFill>
              <a:highlight>
                <a:srgbClr val="FFFFFF"/>
              </a:highlight>
              <a:latin typeface="Courier New"/>
              <a:ea typeface="Courier New"/>
              <a:cs typeface="Courier New"/>
              <a:sym typeface="Courier New"/>
            </a:endParaRPr>
          </a:p>
          <a:p>
            <a:pPr indent="0" lvl="0" marL="182880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Passed = TRUE, </a:t>
            </a:r>
            <a:endParaRPr b="1" sz="1500">
              <a:solidFill>
                <a:srgbClr val="434343"/>
              </a:solidFill>
              <a:highlight>
                <a:srgbClr val="FFFFFF"/>
              </a:highlight>
              <a:latin typeface="Courier New"/>
              <a:ea typeface="Courier New"/>
              <a:cs typeface="Courier New"/>
              <a:sym typeface="Courier New"/>
            </a:endParaRPr>
          </a:p>
          <a:p>
            <a:pPr indent="0" lvl="0" marL="182880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Info = data.frame(Subject = c("Math", "Science"), Grade = c("A", "B")) )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print(my_list)</a:t>
            </a:r>
            <a:endParaRPr b="1" sz="1500">
              <a:solidFill>
                <a:srgbClr val="0000FF"/>
              </a:solidFill>
              <a:highlight>
                <a:srgbClr val="FFFFFF"/>
              </a:highlight>
              <a:latin typeface="Courier New"/>
              <a:ea typeface="Courier New"/>
              <a:cs typeface="Courier New"/>
              <a:sym typeface="Courier New"/>
            </a:endParaRPr>
          </a:p>
        </p:txBody>
      </p:sp>
      <p:sp>
        <p:nvSpPr>
          <p:cNvPr id="863" name="Google Shape;863;p96"/>
          <p:cNvSpPr txBox="1"/>
          <p:nvPr/>
        </p:nvSpPr>
        <p:spPr>
          <a:xfrm>
            <a:off x="6651475" y="169275"/>
            <a:ext cx="2298000" cy="48870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300">
                <a:solidFill>
                  <a:schemeClr val="dk1"/>
                </a:solidFill>
                <a:highlight>
                  <a:srgbClr val="FFFFFF"/>
                </a:highlight>
                <a:latin typeface="Courier New"/>
                <a:ea typeface="Courier New"/>
                <a:cs typeface="Courier New"/>
                <a:sym typeface="Courier New"/>
              </a:rPr>
              <a:t>$Name</a:t>
            </a:r>
            <a:endParaRPr b="1" sz="1300">
              <a:solidFill>
                <a:schemeClr val="dk1"/>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300">
                <a:solidFill>
                  <a:schemeClr val="dk1"/>
                </a:solidFill>
                <a:highlight>
                  <a:srgbClr val="FFFFFF"/>
                </a:highlight>
                <a:latin typeface="Courier New"/>
                <a:ea typeface="Courier New"/>
                <a:cs typeface="Courier New"/>
                <a:sym typeface="Courier New"/>
              </a:rPr>
              <a:t>[1] "Alice"</a:t>
            </a:r>
            <a:endParaRPr b="1" sz="1300">
              <a:solidFill>
                <a:schemeClr val="dk1"/>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b="1" sz="1300">
              <a:solidFill>
                <a:schemeClr val="dk1"/>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300">
                <a:solidFill>
                  <a:schemeClr val="dk1"/>
                </a:solidFill>
                <a:highlight>
                  <a:srgbClr val="FFFFFF"/>
                </a:highlight>
                <a:latin typeface="Courier New"/>
                <a:ea typeface="Courier New"/>
                <a:cs typeface="Courier New"/>
                <a:sym typeface="Courier New"/>
              </a:rPr>
              <a:t>$Age</a:t>
            </a:r>
            <a:endParaRPr b="1" sz="1300">
              <a:solidFill>
                <a:schemeClr val="dk1"/>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300">
                <a:solidFill>
                  <a:schemeClr val="dk1"/>
                </a:solidFill>
                <a:highlight>
                  <a:srgbClr val="FFFFFF"/>
                </a:highlight>
                <a:latin typeface="Courier New"/>
                <a:ea typeface="Courier New"/>
                <a:cs typeface="Courier New"/>
                <a:sym typeface="Courier New"/>
              </a:rPr>
              <a:t>[1] 25</a:t>
            </a:r>
            <a:endParaRPr b="1" sz="1300">
              <a:solidFill>
                <a:schemeClr val="dk1"/>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b="1" sz="1300">
              <a:solidFill>
                <a:schemeClr val="dk1"/>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300">
                <a:solidFill>
                  <a:schemeClr val="dk1"/>
                </a:solidFill>
                <a:highlight>
                  <a:srgbClr val="FFFFFF"/>
                </a:highlight>
                <a:latin typeface="Courier New"/>
                <a:ea typeface="Courier New"/>
                <a:cs typeface="Courier New"/>
                <a:sym typeface="Courier New"/>
              </a:rPr>
              <a:t>$Scores</a:t>
            </a:r>
            <a:endParaRPr b="1" sz="1300">
              <a:solidFill>
                <a:schemeClr val="dk1"/>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300">
                <a:solidFill>
                  <a:schemeClr val="dk1"/>
                </a:solidFill>
                <a:highlight>
                  <a:srgbClr val="FFFFFF"/>
                </a:highlight>
                <a:latin typeface="Courier New"/>
                <a:ea typeface="Courier New"/>
                <a:cs typeface="Courier New"/>
                <a:sym typeface="Courier New"/>
              </a:rPr>
              <a:t>[1] 85 92 88</a:t>
            </a:r>
            <a:endParaRPr b="1" sz="1300">
              <a:solidFill>
                <a:schemeClr val="dk1"/>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b="1" sz="1300">
              <a:solidFill>
                <a:schemeClr val="dk1"/>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300">
                <a:solidFill>
                  <a:schemeClr val="dk1"/>
                </a:solidFill>
                <a:highlight>
                  <a:srgbClr val="FFFFFF"/>
                </a:highlight>
                <a:latin typeface="Courier New"/>
                <a:ea typeface="Courier New"/>
                <a:cs typeface="Courier New"/>
                <a:sym typeface="Courier New"/>
              </a:rPr>
              <a:t>$Passed</a:t>
            </a:r>
            <a:endParaRPr b="1" sz="1300">
              <a:solidFill>
                <a:schemeClr val="dk1"/>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300">
                <a:solidFill>
                  <a:schemeClr val="dk1"/>
                </a:solidFill>
                <a:highlight>
                  <a:srgbClr val="FFFFFF"/>
                </a:highlight>
                <a:latin typeface="Courier New"/>
                <a:ea typeface="Courier New"/>
                <a:cs typeface="Courier New"/>
                <a:sym typeface="Courier New"/>
              </a:rPr>
              <a:t>[1] TRUE</a:t>
            </a:r>
            <a:endParaRPr b="1" sz="1300">
              <a:solidFill>
                <a:schemeClr val="dk1"/>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b="1" sz="1300">
              <a:solidFill>
                <a:schemeClr val="dk1"/>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300">
                <a:solidFill>
                  <a:schemeClr val="dk1"/>
                </a:solidFill>
                <a:highlight>
                  <a:srgbClr val="FFFFFF"/>
                </a:highlight>
                <a:latin typeface="Courier New"/>
                <a:ea typeface="Courier New"/>
                <a:cs typeface="Courier New"/>
                <a:sym typeface="Courier New"/>
              </a:rPr>
              <a:t>$Info</a:t>
            </a:r>
            <a:endParaRPr b="1" sz="1300">
              <a:solidFill>
                <a:schemeClr val="dk1"/>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300">
                <a:solidFill>
                  <a:schemeClr val="dk1"/>
                </a:solidFill>
                <a:highlight>
                  <a:srgbClr val="FFFFFF"/>
                </a:highlight>
                <a:latin typeface="Courier New"/>
                <a:ea typeface="Courier New"/>
                <a:cs typeface="Courier New"/>
                <a:sym typeface="Courier New"/>
              </a:rPr>
              <a:t>  Subject Grade</a:t>
            </a:r>
            <a:endParaRPr b="1" sz="1300">
              <a:solidFill>
                <a:schemeClr val="dk1"/>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300">
                <a:solidFill>
                  <a:schemeClr val="dk1"/>
                </a:solidFill>
                <a:highlight>
                  <a:srgbClr val="FFFFFF"/>
                </a:highlight>
                <a:latin typeface="Courier New"/>
                <a:ea typeface="Courier New"/>
                <a:cs typeface="Courier New"/>
                <a:sym typeface="Courier New"/>
              </a:rPr>
              <a:t>1    Math     A</a:t>
            </a:r>
            <a:endParaRPr b="1" sz="1300">
              <a:solidFill>
                <a:schemeClr val="dk1"/>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300">
                <a:solidFill>
                  <a:schemeClr val="dk1"/>
                </a:solidFill>
                <a:highlight>
                  <a:srgbClr val="FFFFFF"/>
                </a:highlight>
                <a:latin typeface="Courier New"/>
                <a:ea typeface="Courier New"/>
                <a:cs typeface="Courier New"/>
                <a:sym typeface="Courier New"/>
              </a:rPr>
              <a:t>2 Science     B</a:t>
            </a:r>
            <a:endParaRPr b="1" sz="1300">
              <a:solidFill>
                <a:schemeClr val="dk1"/>
              </a:solidFill>
              <a:highlight>
                <a:srgbClr val="FFFFFF"/>
              </a:highlight>
              <a:latin typeface="Courier New"/>
              <a:ea typeface="Courier New"/>
              <a:cs typeface="Courier New"/>
              <a:sym typeface="Courier New"/>
            </a:endParaRPr>
          </a:p>
        </p:txBody>
      </p:sp>
      <p:sp>
        <p:nvSpPr>
          <p:cNvPr id="864" name="Google Shape;864;p96"/>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List</a:t>
            </a:r>
            <a:endParaRPr b="1" sz="2400"/>
          </a:p>
        </p:txBody>
      </p:sp>
      <p:sp>
        <p:nvSpPr>
          <p:cNvPr id="865" name="Google Shape;865;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97"/>
          <p:cNvSpPr txBox="1"/>
          <p:nvPr/>
        </p:nvSpPr>
        <p:spPr>
          <a:xfrm>
            <a:off x="76200" y="609600"/>
            <a:ext cx="414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Accessing Elements in a List</a:t>
            </a:r>
            <a:endParaRPr b="1" sz="1800">
              <a:solidFill>
                <a:srgbClr val="434343"/>
              </a:solidFill>
            </a:endParaRPr>
          </a:p>
        </p:txBody>
      </p:sp>
      <p:sp>
        <p:nvSpPr>
          <p:cNvPr id="871" name="Google Shape;871;p97"/>
          <p:cNvSpPr txBox="1"/>
          <p:nvPr/>
        </p:nvSpPr>
        <p:spPr>
          <a:xfrm>
            <a:off x="242450" y="12164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chemeClr val="dk1"/>
                </a:solidFill>
              </a:rPr>
              <a:t>Using </a:t>
            </a:r>
            <a:r>
              <a:rPr b="1" lang="vi">
                <a:solidFill>
                  <a:srgbClr val="188038"/>
                </a:solidFill>
                <a:latin typeface="Roboto Mono"/>
                <a:ea typeface="Roboto Mono"/>
                <a:cs typeface="Roboto Mono"/>
                <a:sym typeface="Roboto Mono"/>
              </a:rPr>
              <a:t>$</a:t>
            </a:r>
            <a:r>
              <a:rPr b="1" lang="vi">
                <a:solidFill>
                  <a:schemeClr val="dk1"/>
                </a:solidFill>
              </a:rPr>
              <a:t> or </a:t>
            </a:r>
            <a:r>
              <a:rPr b="1" lang="vi">
                <a:solidFill>
                  <a:srgbClr val="188038"/>
                </a:solidFill>
                <a:latin typeface="Roboto Mono"/>
                <a:ea typeface="Roboto Mono"/>
                <a:cs typeface="Roboto Mono"/>
                <a:sym typeface="Roboto Mono"/>
              </a:rPr>
              <a:t>[[ ]]</a:t>
            </a:r>
            <a:r>
              <a:rPr lang="vi">
                <a:solidFill>
                  <a:schemeClr val="dk1"/>
                </a:solidFill>
              </a:rPr>
              <a:t>:</a:t>
            </a:r>
            <a:endParaRPr/>
          </a:p>
        </p:txBody>
      </p:sp>
      <p:sp>
        <p:nvSpPr>
          <p:cNvPr id="872" name="Google Shape;872;p97"/>
          <p:cNvSpPr txBox="1"/>
          <p:nvPr/>
        </p:nvSpPr>
        <p:spPr>
          <a:xfrm>
            <a:off x="339425" y="1641750"/>
            <a:ext cx="3936000" cy="31863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Access the 'Name' element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name &lt;- my_list$Name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print(name)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"Alice"</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Access the 'Scores' element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scores &lt;- my_list[["Scores"]]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print(scores)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highlight>
                  <a:srgbClr val="FFFFFF"/>
                </a:highlight>
                <a:latin typeface="Courier New"/>
                <a:ea typeface="Courier New"/>
                <a:cs typeface="Courier New"/>
                <a:sym typeface="Courier New"/>
              </a:rPr>
              <a:t>[1] 85 92 88</a:t>
            </a:r>
            <a:endParaRPr b="1" sz="1500">
              <a:highlight>
                <a:srgbClr val="FFFFFF"/>
              </a:highlight>
              <a:latin typeface="Courier New"/>
              <a:ea typeface="Courier New"/>
              <a:cs typeface="Courier New"/>
              <a:sym typeface="Courier New"/>
            </a:endParaRPr>
          </a:p>
        </p:txBody>
      </p:sp>
      <p:sp>
        <p:nvSpPr>
          <p:cNvPr id="873" name="Google Shape;873;p97"/>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List</a:t>
            </a:r>
            <a:endParaRPr b="1" sz="2400"/>
          </a:p>
        </p:txBody>
      </p:sp>
      <p:sp>
        <p:nvSpPr>
          <p:cNvPr id="874" name="Google Shape;874;p97"/>
          <p:cNvSpPr txBox="1"/>
          <p:nvPr/>
        </p:nvSpPr>
        <p:spPr>
          <a:xfrm>
            <a:off x="4572000" y="1468650"/>
            <a:ext cx="4424100" cy="35325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Access the first score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first_score &lt;- my_list[["Scores"]][1]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print(first_score)</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85 </a:t>
            </a:r>
            <a:endParaRPr b="1" sz="1500">
              <a:solidFill>
                <a:schemeClr val="dk1"/>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Access the 'Grade' column in the 'Info' data frame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grades &lt;- my_list$Info$Grade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print(grades)</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[1] "A" "B"</a:t>
            </a:r>
            <a:endParaRPr b="1" sz="1500">
              <a:solidFill>
                <a:schemeClr val="dk1"/>
              </a:solidFill>
              <a:highlight>
                <a:srgbClr val="FFFFFF"/>
              </a:highlight>
              <a:latin typeface="Courier New"/>
              <a:ea typeface="Courier New"/>
              <a:cs typeface="Courier New"/>
              <a:sym typeface="Courier New"/>
            </a:endParaRPr>
          </a:p>
        </p:txBody>
      </p:sp>
      <p:sp>
        <p:nvSpPr>
          <p:cNvPr id="875" name="Google Shape;875;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98"/>
          <p:cNvSpPr txBox="1"/>
          <p:nvPr/>
        </p:nvSpPr>
        <p:spPr>
          <a:xfrm>
            <a:off x="76200" y="6096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Modifying Lists</a:t>
            </a:r>
            <a:endParaRPr b="1" sz="1800">
              <a:solidFill>
                <a:srgbClr val="434343"/>
              </a:solidFill>
            </a:endParaRPr>
          </a:p>
        </p:txBody>
      </p:sp>
      <p:sp>
        <p:nvSpPr>
          <p:cNvPr id="881" name="Google Shape;881;p98"/>
          <p:cNvSpPr txBox="1"/>
          <p:nvPr/>
        </p:nvSpPr>
        <p:spPr>
          <a:xfrm>
            <a:off x="152400" y="12192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Adding Elements</a:t>
            </a:r>
            <a:endParaRPr b="1"/>
          </a:p>
        </p:txBody>
      </p:sp>
      <p:sp>
        <p:nvSpPr>
          <p:cNvPr id="882" name="Google Shape;882;p98"/>
          <p:cNvSpPr txBox="1"/>
          <p:nvPr/>
        </p:nvSpPr>
        <p:spPr>
          <a:xfrm>
            <a:off x="228600" y="1600200"/>
            <a:ext cx="3878400" cy="11082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Add a new element to the list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my_list$City &lt;- "New York"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print(my_list)</a:t>
            </a:r>
            <a:endParaRPr b="1" sz="1500">
              <a:solidFill>
                <a:srgbClr val="434343"/>
              </a:solidFill>
              <a:highlight>
                <a:srgbClr val="FFFFFF"/>
              </a:highlight>
              <a:latin typeface="Courier New"/>
              <a:ea typeface="Courier New"/>
              <a:cs typeface="Courier New"/>
              <a:sym typeface="Courier New"/>
            </a:endParaRPr>
          </a:p>
        </p:txBody>
      </p:sp>
      <p:sp>
        <p:nvSpPr>
          <p:cNvPr id="883" name="Google Shape;883;p98"/>
          <p:cNvSpPr txBox="1"/>
          <p:nvPr/>
        </p:nvSpPr>
        <p:spPr>
          <a:xfrm>
            <a:off x="152400" y="29718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Updating Existing Elements</a:t>
            </a:r>
            <a:endParaRPr b="1"/>
          </a:p>
        </p:txBody>
      </p:sp>
      <p:sp>
        <p:nvSpPr>
          <p:cNvPr id="884" name="Google Shape;884;p98"/>
          <p:cNvSpPr txBox="1"/>
          <p:nvPr/>
        </p:nvSpPr>
        <p:spPr>
          <a:xfrm>
            <a:off x="228600" y="3352800"/>
            <a:ext cx="3878400" cy="14547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Update the 'Age' element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my_list$Age &lt;- 26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print(my_list$Age)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[1] 26</a:t>
            </a:r>
            <a:endParaRPr b="1" sz="1500">
              <a:solidFill>
                <a:srgbClr val="434343"/>
              </a:solidFill>
              <a:highlight>
                <a:srgbClr val="FFFFFF"/>
              </a:highlight>
              <a:latin typeface="Courier New"/>
              <a:ea typeface="Courier New"/>
              <a:cs typeface="Courier New"/>
              <a:sym typeface="Courier New"/>
            </a:endParaRPr>
          </a:p>
        </p:txBody>
      </p:sp>
      <p:sp>
        <p:nvSpPr>
          <p:cNvPr id="885" name="Google Shape;885;p98"/>
          <p:cNvSpPr txBox="1"/>
          <p:nvPr/>
        </p:nvSpPr>
        <p:spPr>
          <a:xfrm>
            <a:off x="4572000" y="12192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Removing Elements</a:t>
            </a:r>
            <a:endParaRPr b="1"/>
          </a:p>
        </p:txBody>
      </p:sp>
      <p:sp>
        <p:nvSpPr>
          <p:cNvPr id="886" name="Google Shape;886;p98"/>
          <p:cNvSpPr txBox="1"/>
          <p:nvPr/>
        </p:nvSpPr>
        <p:spPr>
          <a:xfrm>
            <a:off x="4572000" y="1600200"/>
            <a:ext cx="3794400" cy="11082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Remove the 'Passed' element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my_list$Passed &lt;- NULL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print(my_list)</a:t>
            </a:r>
            <a:endParaRPr b="1" sz="1500">
              <a:solidFill>
                <a:srgbClr val="434343"/>
              </a:solidFill>
              <a:highlight>
                <a:srgbClr val="FFFFFF"/>
              </a:highlight>
              <a:latin typeface="Courier New"/>
              <a:ea typeface="Courier New"/>
              <a:cs typeface="Courier New"/>
              <a:sym typeface="Courier New"/>
            </a:endParaRPr>
          </a:p>
        </p:txBody>
      </p:sp>
      <p:sp>
        <p:nvSpPr>
          <p:cNvPr id="887" name="Google Shape;887;p98"/>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List</a:t>
            </a:r>
            <a:endParaRPr b="1" sz="2400"/>
          </a:p>
        </p:txBody>
      </p:sp>
      <p:sp>
        <p:nvSpPr>
          <p:cNvPr id="888" name="Google Shape;888;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99"/>
          <p:cNvSpPr txBox="1"/>
          <p:nvPr/>
        </p:nvSpPr>
        <p:spPr>
          <a:xfrm>
            <a:off x="152400" y="533400"/>
            <a:ext cx="412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Combining and Splitting Lists</a:t>
            </a:r>
            <a:endParaRPr b="1" sz="1800">
              <a:solidFill>
                <a:srgbClr val="434343"/>
              </a:solidFill>
            </a:endParaRPr>
          </a:p>
        </p:txBody>
      </p:sp>
      <p:sp>
        <p:nvSpPr>
          <p:cNvPr id="894" name="Google Shape;894;p99"/>
          <p:cNvSpPr txBox="1"/>
          <p:nvPr/>
        </p:nvSpPr>
        <p:spPr>
          <a:xfrm>
            <a:off x="228600" y="10668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t>Combining Lists</a:t>
            </a:r>
            <a:endParaRPr/>
          </a:p>
        </p:txBody>
      </p:sp>
      <p:sp>
        <p:nvSpPr>
          <p:cNvPr id="895" name="Google Shape;895;p99"/>
          <p:cNvSpPr txBox="1"/>
          <p:nvPr/>
        </p:nvSpPr>
        <p:spPr>
          <a:xfrm>
            <a:off x="304800" y="1676400"/>
            <a:ext cx="4123200" cy="24936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Combine two lists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another_list &lt;- list(Hobbies = c("Reading", "Traveling"))</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combined_list &lt;- c(my_list, another_list)</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print(combined_list)</a:t>
            </a:r>
            <a:endParaRPr b="1" sz="1500">
              <a:solidFill>
                <a:srgbClr val="434343"/>
              </a:solidFill>
              <a:highlight>
                <a:srgbClr val="FFFFFF"/>
              </a:highlight>
              <a:latin typeface="Courier New"/>
              <a:ea typeface="Courier New"/>
              <a:cs typeface="Courier New"/>
              <a:sym typeface="Courier New"/>
            </a:endParaRPr>
          </a:p>
        </p:txBody>
      </p:sp>
      <p:sp>
        <p:nvSpPr>
          <p:cNvPr id="896" name="Google Shape;896;p99"/>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List</a:t>
            </a:r>
            <a:endParaRPr b="1" sz="2400"/>
          </a:p>
        </p:txBody>
      </p:sp>
      <p:sp>
        <p:nvSpPr>
          <p:cNvPr id="897" name="Google Shape;897;p99"/>
          <p:cNvSpPr txBox="1"/>
          <p:nvPr/>
        </p:nvSpPr>
        <p:spPr>
          <a:xfrm>
            <a:off x="5532175" y="76200"/>
            <a:ext cx="3000000" cy="49254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100">
                <a:solidFill>
                  <a:srgbClr val="434343"/>
                </a:solidFill>
                <a:highlight>
                  <a:srgbClr val="FFFFFF"/>
                </a:highlight>
                <a:latin typeface="Courier New"/>
                <a:ea typeface="Courier New"/>
                <a:cs typeface="Courier New"/>
                <a:sym typeface="Courier New"/>
              </a:rPr>
              <a:t>$Name</a:t>
            </a:r>
            <a:endParaRPr b="1" sz="11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100">
                <a:solidFill>
                  <a:schemeClr val="dk1"/>
                </a:solidFill>
                <a:highlight>
                  <a:srgbClr val="FFFFFF"/>
                </a:highlight>
                <a:latin typeface="Courier New"/>
                <a:ea typeface="Courier New"/>
                <a:cs typeface="Courier New"/>
                <a:sym typeface="Courier New"/>
              </a:rPr>
              <a:t>[1] "Alice"</a:t>
            </a:r>
            <a:endParaRPr b="1" sz="1100">
              <a:solidFill>
                <a:schemeClr val="dk1"/>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b="1" sz="11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100">
                <a:solidFill>
                  <a:srgbClr val="434343"/>
                </a:solidFill>
                <a:highlight>
                  <a:srgbClr val="FFFFFF"/>
                </a:highlight>
                <a:latin typeface="Courier New"/>
                <a:ea typeface="Courier New"/>
                <a:cs typeface="Courier New"/>
                <a:sym typeface="Courier New"/>
              </a:rPr>
              <a:t>$Age</a:t>
            </a:r>
            <a:endParaRPr b="1" sz="11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100">
                <a:solidFill>
                  <a:schemeClr val="dk1"/>
                </a:solidFill>
                <a:highlight>
                  <a:srgbClr val="FFFFFF"/>
                </a:highlight>
                <a:latin typeface="Courier New"/>
                <a:ea typeface="Courier New"/>
                <a:cs typeface="Courier New"/>
                <a:sym typeface="Courier New"/>
              </a:rPr>
              <a:t>[1] 25</a:t>
            </a:r>
            <a:endParaRPr b="1" sz="1100">
              <a:solidFill>
                <a:schemeClr val="dk1"/>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b="1" sz="11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100">
                <a:solidFill>
                  <a:srgbClr val="434343"/>
                </a:solidFill>
                <a:highlight>
                  <a:srgbClr val="FFFFFF"/>
                </a:highlight>
                <a:latin typeface="Courier New"/>
                <a:ea typeface="Courier New"/>
                <a:cs typeface="Courier New"/>
                <a:sym typeface="Courier New"/>
              </a:rPr>
              <a:t>$Scores</a:t>
            </a:r>
            <a:endParaRPr b="1" sz="11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100">
                <a:solidFill>
                  <a:schemeClr val="dk1"/>
                </a:solidFill>
                <a:highlight>
                  <a:srgbClr val="FFFFFF"/>
                </a:highlight>
                <a:latin typeface="Courier New"/>
                <a:ea typeface="Courier New"/>
                <a:cs typeface="Courier New"/>
                <a:sym typeface="Courier New"/>
              </a:rPr>
              <a:t>[1] 85 92 88</a:t>
            </a:r>
            <a:endParaRPr b="1" sz="1100">
              <a:solidFill>
                <a:schemeClr val="dk1"/>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b="1" sz="11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100">
                <a:solidFill>
                  <a:srgbClr val="434343"/>
                </a:solidFill>
                <a:highlight>
                  <a:srgbClr val="FFFFFF"/>
                </a:highlight>
                <a:latin typeface="Courier New"/>
                <a:ea typeface="Courier New"/>
                <a:cs typeface="Courier New"/>
                <a:sym typeface="Courier New"/>
              </a:rPr>
              <a:t>$Passed</a:t>
            </a:r>
            <a:endParaRPr b="1" sz="11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100">
                <a:highlight>
                  <a:srgbClr val="FFFFFF"/>
                </a:highlight>
                <a:latin typeface="Courier New"/>
                <a:ea typeface="Courier New"/>
                <a:cs typeface="Courier New"/>
                <a:sym typeface="Courier New"/>
              </a:rPr>
              <a:t>[1] TRUE</a:t>
            </a:r>
            <a:endParaRPr b="1" sz="1100">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b="1" sz="11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100">
                <a:solidFill>
                  <a:srgbClr val="434343"/>
                </a:solidFill>
                <a:highlight>
                  <a:srgbClr val="FFFFFF"/>
                </a:highlight>
                <a:latin typeface="Courier New"/>
                <a:ea typeface="Courier New"/>
                <a:cs typeface="Courier New"/>
                <a:sym typeface="Courier New"/>
              </a:rPr>
              <a:t>$Info</a:t>
            </a:r>
            <a:endParaRPr b="1" sz="11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100">
                <a:highlight>
                  <a:srgbClr val="FFFFFF"/>
                </a:highlight>
                <a:latin typeface="Courier New"/>
                <a:ea typeface="Courier New"/>
                <a:cs typeface="Courier New"/>
                <a:sym typeface="Courier New"/>
              </a:rPr>
              <a:t>  Subject Grade</a:t>
            </a:r>
            <a:endParaRPr b="1" sz="1100">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100">
                <a:highlight>
                  <a:srgbClr val="FFFFFF"/>
                </a:highlight>
                <a:latin typeface="Courier New"/>
                <a:ea typeface="Courier New"/>
                <a:cs typeface="Courier New"/>
                <a:sym typeface="Courier New"/>
              </a:rPr>
              <a:t>1    Math     A</a:t>
            </a:r>
            <a:endParaRPr b="1" sz="1100">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100">
                <a:highlight>
                  <a:srgbClr val="FFFFFF"/>
                </a:highlight>
                <a:latin typeface="Courier New"/>
                <a:ea typeface="Courier New"/>
                <a:cs typeface="Courier New"/>
                <a:sym typeface="Courier New"/>
              </a:rPr>
              <a:t>2 Science     B</a:t>
            </a:r>
            <a:endParaRPr b="1" sz="1100">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b="1" sz="11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100">
                <a:solidFill>
                  <a:srgbClr val="434343"/>
                </a:solidFill>
                <a:highlight>
                  <a:srgbClr val="FFFFFF"/>
                </a:highlight>
                <a:latin typeface="Courier New"/>
                <a:ea typeface="Courier New"/>
                <a:cs typeface="Courier New"/>
                <a:sym typeface="Courier New"/>
              </a:rPr>
              <a:t>$Hobbies</a:t>
            </a:r>
            <a:endParaRPr b="1" sz="11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100">
                <a:highlight>
                  <a:srgbClr val="FFFFFF"/>
                </a:highlight>
                <a:latin typeface="Courier New"/>
                <a:ea typeface="Courier New"/>
                <a:cs typeface="Courier New"/>
                <a:sym typeface="Courier New"/>
              </a:rPr>
              <a:t>[1] "Reading"   "Traveling"</a:t>
            </a:r>
            <a:endParaRPr b="1" sz="1100">
              <a:solidFill>
                <a:srgbClr val="434343"/>
              </a:solidFill>
              <a:highlight>
                <a:srgbClr val="FFFFFF"/>
              </a:highlight>
              <a:latin typeface="Courier New"/>
              <a:ea typeface="Courier New"/>
              <a:cs typeface="Courier New"/>
              <a:sym typeface="Courier New"/>
            </a:endParaRPr>
          </a:p>
        </p:txBody>
      </p:sp>
      <p:sp>
        <p:nvSpPr>
          <p:cNvPr id="898" name="Google Shape;898;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00"/>
          <p:cNvSpPr txBox="1"/>
          <p:nvPr/>
        </p:nvSpPr>
        <p:spPr>
          <a:xfrm>
            <a:off x="136375" y="5541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Unlisting a List</a:t>
            </a:r>
            <a:endParaRPr b="1" sz="1800">
              <a:solidFill>
                <a:srgbClr val="434343"/>
              </a:solidFill>
            </a:endParaRPr>
          </a:p>
        </p:txBody>
      </p:sp>
      <p:sp>
        <p:nvSpPr>
          <p:cNvPr id="904" name="Google Shape;904;p100"/>
          <p:cNvSpPr txBox="1"/>
          <p:nvPr/>
        </p:nvSpPr>
        <p:spPr>
          <a:xfrm>
            <a:off x="304800" y="1371600"/>
            <a:ext cx="8608800" cy="28398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Flatten the list into a vector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unlisted &lt;- unlist(my_list) </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print(unlisted)</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t/>
            </a:r>
            <a:endParaRPr b="1" sz="1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b="1" lang="vi" sz="1500">
                <a:solidFill>
                  <a:schemeClr val="dk1"/>
                </a:solidFill>
                <a:highlight>
                  <a:srgbClr val="FFFFFF"/>
                </a:highlight>
                <a:latin typeface="Courier New"/>
                <a:ea typeface="Courier New"/>
                <a:cs typeface="Courier New"/>
                <a:sym typeface="Courier New"/>
              </a:rPr>
              <a:t>         Name           Age       Scores1       Scores2       Scores3 </a:t>
            </a:r>
            <a:endParaRPr b="1" sz="1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b="1" lang="vi" sz="1500">
                <a:solidFill>
                  <a:schemeClr val="dk1"/>
                </a:solidFill>
                <a:highlight>
                  <a:srgbClr val="FFFFFF"/>
                </a:highlight>
                <a:latin typeface="Courier New"/>
                <a:ea typeface="Courier New"/>
                <a:cs typeface="Courier New"/>
                <a:sym typeface="Courier New"/>
              </a:rPr>
              <a:t>      "Alice"          "25"          "85"          "92"          "88" </a:t>
            </a:r>
            <a:endParaRPr b="1" sz="1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1100"/>
              <a:buFont typeface="Arial"/>
              <a:buNone/>
            </a:pPr>
            <a:r>
              <a:rPr b="1" lang="vi" sz="1500">
                <a:solidFill>
                  <a:schemeClr val="dk1"/>
                </a:solidFill>
                <a:highlight>
                  <a:srgbClr val="FFFFFF"/>
                </a:highlight>
                <a:latin typeface="Courier New"/>
                <a:ea typeface="Courier New"/>
                <a:cs typeface="Courier New"/>
                <a:sym typeface="Courier New"/>
              </a:rPr>
              <a:t>       Passed Info.Subject1 Info.Subject2   Info.Grade1   Info.Grade2 </a:t>
            </a:r>
            <a:endParaRPr b="1" sz="1500">
              <a:solidFill>
                <a:schemeClr val="dk1"/>
              </a:solidFill>
              <a:highlight>
                <a:srgbClr val="FFFFFF"/>
              </a:highlight>
              <a:latin typeface="Courier New"/>
              <a:ea typeface="Courier New"/>
              <a:cs typeface="Courier New"/>
              <a:sym typeface="Courier New"/>
            </a:endParaRPr>
          </a:p>
          <a:p>
            <a:pPr indent="0" lvl="0" marL="0" rtl="0" algn="l">
              <a:lnSpc>
                <a:spcPct val="150000"/>
              </a:lnSpc>
              <a:spcBef>
                <a:spcPts val="0"/>
              </a:spcBef>
              <a:spcAft>
                <a:spcPts val="0"/>
              </a:spcAft>
              <a:buNone/>
            </a:pPr>
            <a:r>
              <a:rPr b="1" lang="vi" sz="1500">
                <a:solidFill>
                  <a:schemeClr val="dk1"/>
                </a:solidFill>
                <a:highlight>
                  <a:srgbClr val="FFFFFF"/>
                </a:highlight>
                <a:latin typeface="Courier New"/>
                <a:ea typeface="Courier New"/>
                <a:cs typeface="Courier New"/>
                <a:sym typeface="Courier New"/>
              </a:rPr>
              <a:t>       "TRUE"        "Math"     "Science"           "A"           "B" </a:t>
            </a:r>
            <a:endParaRPr b="1" sz="1500">
              <a:solidFill>
                <a:schemeClr val="dk1"/>
              </a:solidFill>
              <a:highlight>
                <a:srgbClr val="FFFFFF"/>
              </a:highlight>
              <a:latin typeface="Courier New"/>
              <a:ea typeface="Courier New"/>
              <a:cs typeface="Courier New"/>
              <a:sym typeface="Courier New"/>
            </a:endParaRPr>
          </a:p>
        </p:txBody>
      </p:sp>
      <p:sp>
        <p:nvSpPr>
          <p:cNvPr id="905" name="Google Shape;905;p100"/>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List</a:t>
            </a:r>
            <a:endParaRPr b="1" sz="2400"/>
          </a:p>
        </p:txBody>
      </p:sp>
      <p:sp>
        <p:nvSpPr>
          <p:cNvPr id="906" name="Google Shape;906;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01"/>
          <p:cNvSpPr txBox="1"/>
          <p:nvPr/>
        </p:nvSpPr>
        <p:spPr>
          <a:xfrm>
            <a:off x="0" y="6096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List Operations</a:t>
            </a:r>
            <a:endParaRPr b="1" sz="1800">
              <a:solidFill>
                <a:srgbClr val="434343"/>
              </a:solidFill>
            </a:endParaRPr>
          </a:p>
        </p:txBody>
      </p:sp>
      <p:sp>
        <p:nvSpPr>
          <p:cNvPr id="912" name="Google Shape;912;p101"/>
          <p:cNvSpPr txBox="1"/>
          <p:nvPr/>
        </p:nvSpPr>
        <p:spPr>
          <a:xfrm>
            <a:off x="76200" y="9906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Length of a List</a:t>
            </a:r>
            <a:endParaRPr b="1"/>
          </a:p>
        </p:txBody>
      </p:sp>
      <p:sp>
        <p:nvSpPr>
          <p:cNvPr id="913" name="Google Shape;913;p101"/>
          <p:cNvSpPr txBox="1"/>
          <p:nvPr/>
        </p:nvSpPr>
        <p:spPr>
          <a:xfrm>
            <a:off x="228600" y="1447800"/>
            <a:ext cx="4824300" cy="11082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Get the number of elements in the list </a:t>
            </a:r>
            <a:r>
              <a:rPr b="1" lang="vi" sz="1500">
                <a:solidFill>
                  <a:srgbClr val="434343"/>
                </a:solidFill>
                <a:highlight>
                  <a:srgbClr val="FFFFFF"/>
                </a:highlight>
                <a:latin typeface="Courier New"/>
                <a:ea typeface="Courier New"/>
                <a:cs typeface="Courier New"/>
                <a:sym typeface="Courier New"/>
              </a:rPr>
              <a:t>list_length &lt;- length(my_list) print(list_length) # Output: 5</a:t>
            </a:r>
            <a:endParaRPr b="1" sz="1500">
              <a:solidFill>
                <a:srgbClr val="434343"/>
              </a:solidFill>
              <a:highlight>
                <a:srgbClr val="FFFFFF"/>
              </a:highlight>
              <a:latin typeface="Courier New"/>
              <a:ea typeface="Courier New"/>
              <a:cs typeface="Courier New"/>
              <a:sym typeface="Courier New"/>
            </a:endParaRPr>
          </a:p>
        </p:txBody>
      </p:sp>
      <p:sp>
        <p:nvSpPr>
          <p:cNvPr id="914" name="Google Shape;914;p101"/>
          <p:cNvSpPr txBox="1"/>
          <p:nvPr/>
        </p:nvSpPr>
        <p:spPr>
          <a:xfrm>
            <a:off x="152400" y="2819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Looping Through Lists</a:t>
            </a:r>
            <a:endParaRPr b="1"/>
          </a:p>
        </p:txBody>
      </p:sp>
      <p:sp>
        <p:nvSpPr>
          <p:cNvPr id="915" name="Google Shape;915;p101"/>
          <p:cNvSpPr txBox="1"/>
          <p:nvPr/>
        </p:nvSpPr>
        <p:spPr>
          <a:xfrm>
            <a:off x="228600" y="3276600"/>
            <a:ext cx="4824300" cy="14547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0000FF"/>
                </a:solidFill>
                <a:highlight>
                  <a:srgbClr val="FFFFFF"/>
                </a:highlight>
                <a:latin typeface="Courier New"/>
                <a:ea typeface="Courier New"/>
                <a:cs typeface="Courier New"/>
                <a:sym typeface="Courier New"/>
              </a:rPr>
              <a:t># Loop through list elements </a:t>
            </a:r>
            <a:endParaRPr b="1" sz="1500">
              <a:solidFill>
                <a:srgbClr val="0000FF"/>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for (element in my_list) { </a:t>
            </a:r>
            <a:endParaRPr b="1" sz="1500">
              <a:solidFill>
                <a:srgbClr val="434343"/>
              </a:solidFill>
              <a:highlight>
                <a:srgbClr val="FFFFFF"/>
              </a:highlight>
              <a:latin typeface="Courier New"/>
              <a:ea typeface="Courier New"/>
              <a:cs typeface="Courier New"/>
              <a:sym typeface="Courier New"/>
            </a:endParaRPr>
          </a:p>
          <a:p>
            <a:pPr indent="45720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print(element)</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a:t>
            </a:r>
            <a:endParaRPr b="1" sz="1500">
              <a:solidFill>
                <a:srgbClr val="434343"/>
              </a:solidFill>
              <a:highlight>
                <a:srgbClr val="FFFFFF"/>
              </a:highlight>
              <a:latin typeface="Courier New"/>
              <a:ea typeface="Courier New"/>
              <a:cs typeface="Courier New"/>
              <a:sym typeface="Courier New"/>
            </a:endParaRPr>
          </a:p>
        </p:txBody>
      </p:sp>
      <p:sp>
        <p:nvSpPr>
          <p:cNvPr id="916" name="Google Shape;916;p101"/>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List</a:t>
            </a:r>
            <a:endParaRPr b="1" sz="2400"/>
          </a:p>
        </p:txBody>
      </p:sp>
      <p:sp>
        <p:nvSpPr>
          <p:cNvPr id="917" name="Google Shape;917;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nvSpPr>
        <p:spPr>
          <a:xfrm>
            <a:off x="76200" y="5363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800">
                <a:solidFill>
                  <a:srgbClr val="434343"/>
                </a:solidFill>
              </a:rPr>
              <a:t>Alternative IDE: VScode</a:t>
            </a:r>
            <a:endParaRPr sz="1800">
              <a:solidFill>
                <a:srgbClr val="434343"/>
              </a:solidFill>
            </a:endParaRPr>
          </a:p>
        </p:txBody>
      </p:sp>
      <p:pic>
        <p:nvPicPr>
          <p:cNvPr id="123" name="Google Shape;123;p21"/>
          <p:cNvPicPr preferRelativeResize="0"/>
          <p:nvPr/>
        </p:nvPicPr>
        <p:blipFill>
          <a:blip r:embed="rId3">
            <a:alphaModFix/>
          </a:blip>
          <a:stretch>
            <a:fillRect/>
          </a:stretch>
        </p:blipFill>
        <p:spPr>
          <a:xfrm>
            <a:off x="166075" y="1536525"/>
            <a:ext cx="7049951" cy="3524976"/>
          </a:xfrm>
          <a:prstGeom prst="rect">
            <a:avLst/>
          </a:prstGeom>
          <a:noFill/>
          <a:ln>
            <a:noFill/>
          </a:ln>
        </p:spPr>
      </p:pic>
      <p:sp>
        <p:nvSpPr>
          <p:cNvPr id="124" name="Google Shape;124;p21"/>
          <p:cNvSpPr txBox="1"/>
          <p:nvPr/>
        </p:nvSpPr>
        <p:spPr>
          <a:xfrm>
            <a:off x="1925" y="-18325"/>
            <a:ext cx="5403900" cy="67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2400">
                <a:solidFill>
                  <a:schemeClr val="dk1"/>
                </a:solidFill>
              </a:rPr>
              <a:t>R and RStudio</a:t>
            </a:r>
            <a:endParaRPr b="1" sz="2400">
              <a:solidFill>
                <a:schemeClr val="dk1"/>
              </a:solidFill>
            </a:endParaRPr>
          </a:p>
        </p:txBody>
      </p:sp>
      <p:sp>
        <p:nvSpPr>
          <p:cNvPr id="125" name="Google Shape;125;p21"/>
          <p:cNvSpPr txBox="1"/>
          <p:nvPr/>
        </p:nvSpPr>
        <p:spPr>
          <a:xfrm>
            <a:off x="152400" y="933300"/>
            <a:ext cx="3861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600"/>
              <a:t>Install: </a:t>
            </a:r>
            <a:r>
              <a:rPr lang="vi" sz="1600" u="sng">
                <a:solidFill>
                  <a:schemeClr val="hlink"/>
                </a:solidFill>
                <a:hlinkClick r:id="rId4"/>
              </a:rPr>
              <a:t>https://code.visualstudio.com/</a:t>
            </a:r>
            <a:r>
              <a:rPr lang="vi" sz="1600"/>
              <a:t> </a:t>
            </a:r>
            <a:endParaRPr sz="1600"/>
          </a:p>
        </p:txBody>
      </p:sp>
      <p:sp>
        <p:nvSpPr>
          <p:cNvPr id="126" name="Google Shape;12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102"/>
          <p:cNvSpPr txBox="1"/>
          <p:nvPr/>
        </p:nvSpPr>
        <p:spPr>
          <a:xfrm>
            <a:off x="609600" y="1143000"/>
            <a:ext cx="7342800" cy="269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400"/>
              </a:spcBef>
              <a:spcAft>
                <a:spcPts val="0"/>
              </a:spcAft>
              <a:buNone/>
            </a:pPr>
            <a:r>
              <a:rPr b="1" lang="vi" sz="1800">
                <a:solidFill>
                  <a:srgbClr val="434343"/>
                </a:solidFill>
              </a:rPr>
              <a:t>When to Use Lists</a:t>
            </a:r>
            <a:endParaRPr b="1" sz="1800">
              <a:solidFill>
                <a:srgbClr val="434343"/>
              </a:solidFill>
            </a:endParaRPr>
          </a:p>
          <a:p>
            <a:pPr indent="-342900" lvl="0" marL="457200" rtl="0" algn="l">
              <a:lnSpc>
                <a:spcPct val="150000"/>
              </a:lnSpc>
              <a:spcBef>
                <a:spcPts val="1200"/>
              </a:spcBef>
              <a:spcAft>
                <a:spcPts val="0"/>
              </a:spcAft>
              <a:buClr>
                <a:srgbClr val="434343"/>
              </a:buClr>
              <a:buSzPts val="1800"/>
              <a:buChar char="●"/>
            </a:pPr>
            <a:r>
              <a:rPr b="1" lang="vi" sz="1800">
                <a:solidFill>
                  <a:srgbClr val="434343"/>
                </a:solidFill>
              </a:rPr>
              <a:t>Heterogeneous Data</a:t>
            </a:r>
            <a:r>
              <a:rPr lang="vi" sz="1800">
                <a:solidFill>
                  <a:srgbClr val="434343"/>
                </a:solidFill>
              </a:rPr>
              <a:t>: When you need to store elements of different types or structures.</a:t>
            </a:r>
            <a:endParaRPr sz="1800">
              <a:solidFill>
                <a:srgbClr val="434343"/>
              </a:solidFill>
            </a:endParaRPr>
          </a:p>
          <a:p>
            <a:pPr indent="-342900" lvl="0" marL="457200" rtl="0" algn="l">
              <a:lnSpc>
                <a:spcPct val="150000"/>
              </a:lnSpc>
              <a:spcBef>
                <a:spcPts val="0"/>
              </a:spcBef>
              <a:spcAft>
                <a:spcPts val="0"/>
              </a:spcAft>
              <a:buClr>
                <a:srgbClr val="434343"/>
              </a:buClr>
              <a:buSzPts val="1800"/>
              <a:buChar char="●"/>
            </a:pPr>
            <a:r>
              <a:rPr b="1" lang="vi" sz="1800">
                <a:solidFill>
                  <a:srgbClr val="434343"/>
                </a:solidFill>
              </a:rPr>
              <a:t>Complex Objects</a:t>
            </a:r>
            <a:r>
              <a:rPr lang="vi" sz="1800">
                <a:solidFill>
                  <a:srgbClr val="434343"/>
                </a:solidFill>
              </a:rPr>
              <a:t>: When storing outputs from models, results from multiple analyses, or data that doesn't fit neatly into a vector or data frame.</a:t>
            </a:r>
            <a:endParaRPr sz="1800">
              <a:solidFill>
                <a:srgbClr val="434343"/>
              </a:solidFill>
            </a:endParaRPr>
          </a:p>
        </p:txBody>
      </p:sp>
      <p:sp>
        <p:nvSpPr>
          <p:cNvPr id="923" name="Google Shape;923;p102"/>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List</a:t>
            </a:r>
            <a:endParaRPr b="1" sz="2400"/>
          </a:p>
        </p:txBody>
      </p:sp>
      <p:sp>
        <p:nvSpPr>
          <p:cNvPr id="924" name="Google Shape;924;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pic>
        <p:nvPicPr>
          <p:cNvPr id="929" name="Google Shape;929;p103"/>
          <p:cNvPicPr preferRelativeResize="0"/>
          <p:nvPr/>
        </p:nvPicPr>
        <p:blipFill>
          <a:blip r:embed="rId3">
            <a:alphaModFix/>
          </a:blip>
          <a:stretch>
            <a:fillRect/>
          </a:stretch>
        </p:blipFill>
        <p:spPr>
          <a:xfrm>
            <a:off x="1129375" y="1409863"/>
            <a:ext cx="6885250" cy="2323775"/>
          </a:xfrm>
          <a:prstGeom prst="rect">
            <a:avLst/>
          </a:prstGeom>
          <a:noFill/>
          <a:ln>
            <a:noFill/>
          </a:ln>
        </p:spPr>
      </p:pic>
      <p:sp>
        <p:nvSpPr>
          <p:cNvPr id="930" name="Google Shape;930;p103"/>
          <p:cNvSpPr txBox="1"/>
          <p:nvPr/>
        </p:nvSpPr>
        <p:spPr>
          <a:xfrm>
            <a:off x="0" y="0"/>
            <a:ext cx="4314300" cy="44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2400">
                <a:solidFill>
                  <a:schemeClr val="dk1"/>
                </a:solidFill>
              </a:rPr>
              <a:t>Data structure summary</a:t>
            </a:r>
            <a:endParaRPr b="1" sz="2400">
              <a:solidFill>
                <a:schemeClr val="dk1"/>
              </a:solidFill>
            </a:endParaRPr>
          </a:p>
        </p:txBody>
      </p:sp>
      <p:sp>
        <p:nvSpPr>
          <p:cNvPr id="931" name="Google Shape;931;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04"/>
          <p:cNvSpPr txBox="1"/>
          <p:nvPr/>
        </p:nvSpPr>
        <p:spPr>
          <a:xfrm>
            <a:off x="0" y="0"/>
            <a:ext cx="1904400" cy="5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2400">
                <a:solidFill>
                  <a:schemeClr val="dk1"/>
                </a:solidFill>
              </a:rPr>
              <a:t>Save data</a:t>
            </a:r>
            <a:endParaRPr b="1" sz="2400">
              <a:solidFill>
                <a:schemeClr val="dk1"/>
              </a:solidFill>
            </a:endParaRPr>
          </a:p>
        </p:txBody>
      </p:sp>
      <p:sp>
        <p:nvSpPr>
          <p:cNvPr id="937" name="Google Shape;937;p104"/>
          <p:cNvSpPr txBox="1"/>
          <p:nvPr/>
        </p:nvSpPr>
        <p:spPr>
          <a:xfrm>
            <a:off x="864450" y="1626600"/>
            <a:ext cx="7415100" cy="189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vi" sz="1800">
                <a:solidFill>
                  <a:schemeClr val="dk1"/>
                </a:solidFill>
              </a:rPr>
              <a:t>Why Save Data?</a:t>
            </a:r>
            <a:endParaRPr b="1" sz="1800">
              <a:solidFill>
                <a:schemeClr val="dk1"/>
              </a:solidFill>
            </a:endParaRPr>
          </a:p>
          <a:p>
            <a:pPr indent="-342900" lvl="0" marL="457200" rtl="0" algn="l">
              <a:lnSpc>
                <a:spcPct val="115000"/>
              </a:lnSpc>
              <a:spcBef>
                <a:spcPts val="1200"/>
              </a:spcBef>
              <a:spcAft>
                <a:spcPts val="0"/>
              </a:spcAft>
              <a:buClr>
                <a:schemeClr val="dk1"/>
              </a:buClr>
              <a:buSzPts val="1800"/>
              <a:buChar char="●"/>
            </a:pPr>
            <a:r>
              <a:rPr b="1" lang="vi" sz="1800">
                <a:solidFill>
                  <a:schemeClr val="dk1"/>
                </a:solidFill>
              </a:rPr>
              <a:t>Preservation</a:t>
            </a:r>
            <a:r>
              <a:rPr lang="vi" sz="1800">
                <a:solidFill>
                  <a:schemeClr val="dk1"/>
                </a:solidFill>
              </a:rPr>
              <a:t>: Store your processed data for future use.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vi" sz="1800">
                <a:solidFill>
                  <a:schemeClr val="dk1"/>
                </a:solidFill>
              </a:rPr>
              <a:t>Sharing</a:t>
            </a:r>
            <a:r>
              <a:rPr lang="vi" sz="1800">
                <a:solidFill>
                  <a:schemeClr val="dk1"/>
                </a:solidFill>
              </a:rPr>
              <a:t>: Easily share data with others or transfer between projects.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vi" sz="1800">
                <a:solidFill>
                  <a:schemeClr val="dk1"/>
                </a:solidFill>
              </a:rPr>
              <a:t>Efficiency</a:t>
            </a:r>
            <a:r>
              <a:rPr lang="vi" sz="1800">
                <a:solidFill>
                  <a:schemeClr val="dk1"/>
                </a:solidFill>
              </a:rPr>
              <a:t>: Avoid re-running expensive data processing steps.</a:t>
            </a:r>
            <a:endParaRPr sz="1800">
              <a:solidFill>
                <a:schemeClr val="dk1"/>
              </a:solidFill>
            </a:endParaRPr>
          </a:p>
        </p:txBody>
      </p:sp>
      <p:sp>
        <p:nvSpPr>
          <p:cNvPr id="938" name="Google Shape;938;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05"/>
          <p:cNvSpPr txBox="1"/>
          <p:nvPr/>
        </p:nvSpPr>
        <p:spPr>
          <a:xfrm>
            <a:off x="138900" y="682938"/>
            <a:ext cx="378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Common Functions to Save Data</a:t>
            </a:r>
            <a:endParaRPr b="1" sz="1800">
              <a:solidFill>
                <a:srgbClr val="434343"/>
              </a:solidFill>
            </a:endParaRPr>
          </a:p>
        </p:txBody>
      </p:sp>
      <p:sp>
        <p:nvSpPr>
          <p:cNvPr id="944" name="Google Shape;944;p105"/>
          <p:cNvSpPr txBox="1"/>
          <p:nvPr/>
        </p:nvSpPr>
        <p:spPr>
          <a:xfrm>
            <a:off x="565275" y="1496300"/>
            <a:ext cx="7149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solidFill>
                  <a:schemeClr val="dk1"/>
                </a:solidFill>
              </a:rPr>
              <a:t>Save one or more R objects (e.g., data frames, lists) to an R data file (</a:t>
            </a:r>
            <a:r>
              <a:rPr lang="vi">
                <a:solidFill>
                  <a:srgbClr val="188038"/>
                </a:solidFill>
                <a:latin typeface="Roboto Mono"/>
                <a:ea typeface="Roboto Mono"/>
                <a:cs typeface="Roboto Mono"/>
                <a:sym typeface="Roboto Mono"/>
              </a:rPr>
              <a:t>.RData</a:t>
            </a:r>
            <a:r>
              <a:rPr lang="vi">
                <a:solidFill>
                  <a:schemeClr val="dk1"/>
                </a:solidFill>
              </a:rPr>
              <a:t> or </a:t>
            </a:r>
            <a:r>
              <a:rPr lang="vi">
                <a:solidFill>
                  <a:srgbClr val="188038"/>
                </a:solidFill>
                <a:latin typeface="Roboto Mono"/>
                <a:ea typeface="Roboto Mono"/>
                <a:cs typeface="Roboto Mono"/>
                <a:sym typeface="Roboto Mono"/>
              </a:rPr>
              <a:t>.rda</a:t>
            </a:r>
            <a:r>
              <a:rPr lang="vi">
                <a:solidFill>
                  <a:schemeClr val="dk1"/>
                </a:solidFill>
              </a:rPr>
              <a:t>).</a:t>
            </a:r>
            <a:endParaRPr/>
          </a:p>
        </p:txBody>
      </p:sp>
      <p:sp>
        <p:nvSpPr>
          <p:cNvPr id="945" name="Google Shape;945;p105"/>
          <p:cNvSpPr txBox="1"/>
          <p:nvPr/>
        </p:nvSpPr>
        <p:spPr>
          <a:xfrm>
            <a:off x="149625" y="115527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save()</a:t>
            </a:r>
            <a:endParaRPr b="1"/>
          </a:p>
        </p:txBody>
      </p:sp>
      <p:sp>
        <p:nvSpPr>
          <p:cNvPr id="946" name="Google Shape;946;p105"/>
          <p:cNvSpPr txBox="1"/>
          <p:nvPr/>
        </p:nvSpPr>
        <p:spPr>
          <a:xfrm>
            <a:off x="482125" y="2115125"/>
            <a:ext cx="7382100" cy="7620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save(object1, object2, file = "mydata.RData")</a:t>
            </a:r>
            <a:endParaRPr b="1" sz="1500">
              <a:solidFill>
                <a:srgbClr val="434343"/>
              </a:solidFill>
              <a:highlight>
                <a:srgbClr val="FFFFFF"/>
              </a:highlight>
              <a:latin typeface="Courier New"/>
              <a:ea typeface="Courier New"/>
              <a:cs typeface="Courier New"/>
              <a:sym typeface="Courier New"/>
            </a:endParaRPr>
          </a:p>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save(df, list_of_results, file = "results.RData")</a:t>
            </a:r>
            <a:endParaRPr b="1" sz="1500">
              <a:solidFill>
                <a:srgbClr val="434343"/>
              </a:solidFill>
              <a:highlight>
                <a:srgbClr val="FFFFFF"/>
              </a:highlight>
              <a:latin typeface="Courier New"/>
              <a:ea typeface="Courier New"/>
              <a:cs typeface="Courier New"/>
              <a:sym typeface="Courier New"/>
            </a:endParaRPr>
          </a:p>
        </p:txBody>
      </p:sp>
      <p:sp>
        <p:nvSpPr>
          <p:cNvPr id="947" name="Google Shape;947;p105"/>
          <p:cNvSpPr txBox="1"/>
          <p:nvPr/>
        </p:nvSpPr>
        <p:spPr>
          <a:xfrm>
            <a:off x="228600" y="3048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saveRDS()</a:t>
            </a:r>
            <a:endParaRPr b="1"/>
          </a:p>
        </p:txBody>
      </p:sp>
      <p:sp>
        <p:nvSpPr>
          <p:cNvPr id="948" name="Google Shape;948;p105"/>
          <p:cNvSpPr txBox="1"/>
          <p:nvPr/>
        </p:nvSpPr>
        <p:spPr>
          <a:xfrm>
            <a:off x="533400" y="3429000"/>
            <a:ext cx="4234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solidFill>
                  <a:schemeClr val="dk1"/>
                </a:solidFill>
              </a:rPr>
              <a:t>Save a single R object to an RDS file (</a:t>
            </a:r>
            <a:r>
              <a:rPr lang="vi">
                <a:solidFill>
                  <a:srgbClr val="188038"/>
                </a:solidFill>
                <a:latin typeface="Roboto Mono"/>
                <a:ea typeface="Roboto Mono"/>
                <a:cs typeface="Roboto Mono"/>
                <a:sym typeface="Roboto Mono"/>
              </a:rPr>
              <a:t>.rds</a:t>
            </a:r>
            <a:r>
              <a:rPr lang="vi">
                <a:solidFill>
                  <a:schemeClr val="dk1"/>
                </a:solidFill>
              </a:rPr>
              <a:t>).</a:t>
            </a:r>
            <a:endParaRPr/>
          </a:p>
        </p:txBody>
      </p:sp>
      <p:sp>
        <p:nvSpPr>
          <p:cNvPr id="949" name="Google Shape;949;p105"/>
          <p:cNvSpPr txBox="1"/>
          <p:nvPr/>
        </p:nvSpPr>
        <p:spPr>
          <a:xfrm>
            <a:off x="565275" y="3858075"/>
            <a:ext cx="6016200" cy="4155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saveRDS(df, file = "dataframe.rds")</a:t>
            </a:r>
            <a:endParaRPr b="1" sz="1500">
              <a:solidFill>
                <a:srgbClr val="434343"/>
              </a:solidFill>
              <a:highlight>
                <a:srgbClr val="FFFFFF"/>
              </a:highlight>
              <a:latin typeface="Courier New"/>
              <a:ea typeface="Courier New"/>
              <a:cs typeface="Courier New"/>
              <a:sym typeface="Courier New"/>
            </a:endParaRPr>
          </a:p>
        </p:txBody>
      </p:sp>
      <p:sp>
        <p:nvSpPr>
          <p:cNvPr id="950" name="Google Shape;950;p105"/>
          <p:cNvSpPr txBox="1"/>
          <p:nvPr/>
        </p:nvSpPr>
        <p:spPr>
          <a:xfrm>
            <a:off x="0" y="0"/>
            <a:ext cx="1904400" cy="5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2400">
                <a:solidFill>
                  <a:schemeClr val="dk1"/>
                </a:solidFill>
              </a:rPr>
              <a:t>Save data</a:t>
            </a:r>
            <a:endParaRPr b="1" sz="2400">
              <a:solidFill>
                <a:schemeClr val="dk1"/>
              </a:solidFill>
            </a:endParaRPr>
          </a:p>
        </p:txBody>
      </p:sp>
      <p:sp>
        <p:nvSpPr>
          <p:cNvPr id="951" name="Google Shape;951;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06"/>
          <p:cNvSpPr txBox="1"/>
          <p:nvPr/>
        </p:nvSpPr>
        <p:spPr>
          <a:xfrm>
            <a:off x="228600" y="12192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write.csv()</a:t>
            </a:r>
            <a:endParaRPr b="1"/>
          </a:p>
        </p:txBody>
      </p:sp>
      <p:sp>
        <p:nvSpPr>
          <p:cNvPr id="957" name="Google Shape;957;p106"/>
          <p:cNvSpPr txBox="1"/>
          <p:nvPr/>
        </p:nvSpPr>
        <p:spPr>
          <a:xfrm>
            <a:off x="457200" y="15240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t>Save a data frame as a CSV file.</a:t>
            </a:r>
            <a:endParaRPr/>
          </a:p>
        </p:txBody>
      </p:sp>
      <p:sp>
        <p:nvSpPr>
          <p:cNvPr id="958" name="Google Shape;958;p106"/>
          <p:cNvSpPr txBox="1"/>
          <p:nvPr/>
        </p:nvSpPr>
        <p:spPr>
          <a:xfrm>
            <a:off x="533400" y="1926675"/>
            <a:ext cx="6360600" cy="4155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write.csv(df, file = "results.csv", row.names = FALSE)</a:t>
            </a:r>
            <a:endParaRPr b="1" sz="1500">
              <a:solidFill>
                <a:srgbClr val="434343"/>
              </a:solidFill>
              <a:highlight>
                <a:srgbClr val="FFFFFF"/>
              </a:highlight>
              <a:latin typeface="Courier New"/>
              <a:ea typeface="Courier New"/>
              <a:cs typeface="Courier New"/>
              <a:sym typeface="Courier New"/>
            </a:endParaRPr>
          </a:p>
        </p:txBody>
      </p:sp>
      <p:sp>
        <p:nvSpPr>
          <p:cNvPr id="959" name="Google Shape;959;p106"/>
          <p:cNvSpPr txBox="1"/>
          <p:nvPr/>
        </p:nvSpPr>
        <p:spPr>
          <a:xfrm>
            <a:off x="228600" y="25908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t>write.table()</a:t>
            </a:r>
            <a:endParaRPr b="1"/>
          </a:p>
        </p:txBody>
      </p:sp>
      <p:sp>
        <p:nvSpPr>
          <p:cNvPr id="960" name="Google Shape;960;p106"/>
          <p:cNvSpPr txBox="1"/>
          <p:nvPr/>
        </p:nvSpPr>
        <p:spPr>
          <a:xfrm>
            <a:off x="533400" y="3124200"/>
            <a:ext cx="54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a:t>Save data to a text file with more control over formatting.</a:t>
            </a:r>
            <a:endParaRPr/>
          </a:p>
        </p:txBody>
      </p:sp>
      <p:sp>
        <p:nvSpPr>
          <p:cNvPr id="961" name="Google Shape;961;p106"/>
          <p:cNvSpPr txBox="1"/>
          <p:nvPr/>
        </p:nvSpPr>
        <p:spPr>
          <a:xfrm>
            <a:off x="533400" y="3589750"/>
            <a:ext cx="6360600" cy="7620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write.table(df, file = "results.txt", sep = "\t", row.names = FALSE)</a:t>
            </a:r>
            <a:endParaRPr b="1" sz="1500">
              <a:solidFill>
                <a:srgbClr val="434343"/>
              </a:solidFill>
              <a:highlight>
                <a:srgbClr val="FFFFFF"/>
              </a:highlight>
              <a:latin typeface="Courier New"/>
              <a:ea typeface="Courier New"/>
              <a:cs typeface="Courier New"/>
              <a:sym typeface="Courier New"/>
            </a:endParaRPr>
          </a:p>
        </p:txBody>
      </p:sp>
      <p:sp>
        <p:nvSpPr>
          <p:cNvPr id="962" name="Google Shape;962;p106"/>
          <p:cNvSpPr txBox="1"/>
          <p:nvPr/>
        </p:nvSpPr>
        <p:spPr>
          <a:xfrm>
            <a:off x="138900" y="682938"/>
            <a:ext cx="3789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rgbClr val="434343"/>
                </a:solidFill>
              </a:rPr>
              <a:t>Common Functions to Save Data</a:t>
            </a:r>
            <a:endParaRPr b="1" sz="1800">
              <a:solidFill>
                <a:srgbClr val="434343"/>
              </a:solidFill>
            </a:endParaRPr>
          </a:p>
        </p:txBody>
      </p:sp>
      <p:sp>
        <p:nvSpPr>
          <p:cNvPr id="963" name="Google Shape;963;p106"/>
          <p:cNvSpPr txBox="1"/>
          <p:nvPr/>
        </p:nvSpPr>
        <p:spPr>
          <a:xfrm>
            <a:off x="0" y="0"/>
            <a:ext cx="1904400" cy="5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2400">
                <a:solidFill>
                  <a:schemeClr val="dk1"/>
                </a:solidFill>
              </a:rPr>
              <a:t>Save data</a:t>
            </a:r>
            <a:endParaRPr b="1" sz="2400">
              <a:solidFill>
                <a:schemeClr val="dk1"/>
              </a:solidFill>
            </a:endParaRPr>
          </a:p>
        </p:txBody>
      </p:sp>
      <p:sp>
        <p:nvSpPr>
          <p:cNvPr id="964" name="Google Shape;964;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07"/>
          <p:cNvSpPr txBox="1"/>
          <p:nvPr/>
        </p:nvSpPr>
        <p:spPr>
          <a:xfrm>
            <a:off x="299250" y="572200"/>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vi" sz="1800">
                <a:solidFill>
                  <a:srgbClr val="434343"/>
                </a:solidFill>
              </a:rPr>
              <a:t>Loading Saved Data</a:t>
            </a:r>
            <a:endParaRPr sz="1800">
              <a:solidFill>
                <a:srgbClr val="434343"/>
              </a:solidFill>
            </a:endParaRPr>
          </a:p>
        </p:txBody>
      </p:sp>
      <p:sp>
        <p:nvSpPr>
          <p:cNvPr id="970" name="Google Shape;970;p107"/>
          <p:cNvSpPr txBox="1"/>
          <p:nvPr/>
        </p:nvSpPr>
        <p:spPr>
          <a:xfrm>
            <a:off x="457200" y="1066800"/>
            <a:ext cx="548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rgbClr val="188038"/>
                </a:solidFill>
                <a:latin typeface="Roboto Mono"/>
                <a:ea typeface="Roboto Mono"/>
                <a:cs typeface="Roboto Mono"/>
                <a:sym typeface="Roboto Mono"/>
              </a:rPr>
              <a:t>load()</a:t>
            </a:r>
            <a:r>
              <a:rPr lang="vi">
                <a:solidFill>
                  <a:schemeClr val="dk1"/>
                </a:solidFill>
              </a:rPr>
              <a:t>: Load an R data file (</a:t>
            </a:r>
            <a:r>
              <a:rPr lang="vi">
                <a:solidFill>
                  <a:srgbClr val="188038"/>
                </a:solidFill>
                <a:latin typeface="Roboto Mono"/>
                <a:ea typeface="Roboto Mono"/>
                <a:cs typeface="Roboto Mono"/>
                <a:sym typeface="Roboto Mono"/>
              </a:rPr>
              <a:t>.RData</a:t>
            </a:r>
            <a:r>
              <a:rPr lang="vi">
                <a:solidFill>
                  <a:schemeClr val="dk1"/>
                </a:solidFill>
              </a:rPr>
              <a:t> or </a:t>
            </a:r>
            <a:r>
              <a:rPr lang="vi">
                <a:solidFill>
                  <a:srgbClr val="188038"/>
                </a:solidFill>
                <a:latin typeface="Roboto Mono"/>
                <a:ea typeface="Roboto Mono"/>
                <a:cs typeface="Roboto Mono"/>
                <a:sym typeface="Roboto Mono"/>
              </a:rPr>
              <a:t>.rda</a:t>
            </a:r>
            <a:r>
              <a:rPr lang="vi">
                <a:solidFill>
                  <a:schemeClr val="dk1"/>
                </a:solidFill>
              </a:rPr>
              <a:t>)</a:t>
            </a:r>
            <a:endParaRPr/>
          </a:p>
        </p:txBody>
      </p:sp>
      <p:sp>
        <p:nvSpPr>
          <p:cNvPr id="971" name="Google Shape;971;p107"/>
          <p:cNvSpPr txBox="1"/>
          <p:nvPr/>
        </p:nvSpPr>
        <p:spPr>
          <a:xfrm>
            <a:off x="533400" y="1676400"/>
            <a:ext cx="3000000" cy="4155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load("mydata.RData")</a:t>
            </a:r>
            <a:endParaRPr b="1" sz="1500">
              <a:solidFill>
                <a:srgbClr val="434343"/>
              </a:solidFill>
              <a:highlight>
                <a:srgbClr val="FFFFFF"/>
              </a:highlight>
              <a:latin typeface="Courier New"/>
              <a:ea typeface="Courier New"/>
              <a:cs typeface="Courier New"/>
              <a:sym typeface="Courier New"/>
            </a:endParaRPr>
          </a:p>
        </p:txBody>
      </p:sp>
      <p:sp>
        <p:nvSpPr>
          <p:cNvPr id="972" name="Google Shape;972;p107"/>
          <p:cNvSpPr txBox="1"/>
          <p:nvPr/>
        </p:nvSpPr>
        <p:spPr>
          <a:xfrm>
            <a:off x="533400" y="257175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a:solidFill>
                  <a:srgbClr val="188038"/>
                </a:solidFill>
                <a:latin typeface="Roboto Mono"/>
                <a:ea typeface="Roboto Mono"/>
                <a:cs typeface="Roboto Mono"/>
                <a:sym typeface="Roboto Mono"/>
              </a:rPr>
              <a:t>readRDS()</a:t>
            </a:r>
            <a:r>
              <a:rPr lang="vi">
                <a:solidFill>
                  <a:schemeClr val="dk1"/>
                </a:solidFill>
              </a:rPr>
              <a:t>: Load an RDS file.</a:t>
            </a:r>
            <a:endParaRPr>
              <a:solidFill>
                <a:schemeClr val="dk1"/>
              </a:solidFill>
            </a:endParaRPr>
          </a:p>
        </p:txBody>
      </p:sp>
      <p:sp>
        <p:nvSpPr>
          <p:cNvPr id="973" name="Google Shape;973;p107"/>
          <p:cNvSpPr txBox="1"/>
          <p:nvPr/>
        </p:nvSpPr>
        <p:spPr>
          <a:xfrm>
            <a:off x="533400" y="3087900"/>
            <a:ext cx="4221300" cy="415500"/>
          </a:xfrm>
          <a:prstGeom prst="rect">
            <a:avLst/>
          </a:prstGeom>
          <a:solidFill>
            <a:srgbClr val="FFF2CC"/>
          </a:solidFill>
          <a:ln>
            <a:noFill/>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None/>
            </a:pPr>
            <a:r>
              <a:rPr b="1" lang="vi" sz="1500">
                <a:solidFill>
                  <a:srgbClr val="434343"/>
                </a:solidFill>
                <a:highlight>
                  <a:srgbClr val="FFFFFF"/>
                </a:highlight>
                <a:latin typeface="Courier New"/>
                <a:ea typeface="Courier New"/>
                <a:cs typeface="Courier New"/>
                <a:sym typeface="Courier New"/>
              </a:rPr>
              <a:t>df &lt;- readRDS("dataframe.rds")</a:t>
            </a:r>
            <a:endParaRPr b="1" sz="1500">
              <a:solidFill>
                <a:srgbClr val="434343"/>
              </a:solidFill>
              <a:highlight>
                <a:srgbClr val="FFFFFF"/>
              </a:highlight>
              <a:latin typeface="Courier New"/>
              <a:ea typeface="Courier New"/>
              <a:cs typeface="Courier New"/>
              <a:sym typeface="Courier New"/>
            </a:endParaRPr>
          </a:p>
        </p:txBody>
      </p:sp>
      <p:sp>
        <p:nvSpPr>
          <p:cNvPr id="974" name="Google Shape;974;p107"/>
          <p:cNvSpPr txBox="1"/>
          <p:nvPr/>
        </p:nvSpPr>
        <p:spPr>
          <a:xfrm>
            <a:off x="0" y="0"/>
            <a:ext cx="1904400" cy="59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2400">
                <a:solidFill>
                  <a:schemeClr val="dk1"/>
                </a:solidFill>
              </a:rPr>
              <a:t>Save data</a:t>
            </a:r>
            <a:endParaRPr b="1" sz="2400">
              <a:solidFill>
                <a:schemeClr val="dk1"/>
              </a:solidFill>
            </a:endParaRPr>
          </a:p>
        </p:txBody>
      </p:sp>
      <p:sp>
        <p:nvSpPr>
          <p:cNvPr id="975" name="Google Shape;975;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E599"/>
        </a:solidFill>
      </p:bgPr>
    </p:bg>
    <p:spTree>
      <p:nvGrpSpPr>
        <p:cNvPr id="979" name="Shape 979"/>
        <p:cNvGrpSpPr/>
        <p:nvPr/>
      </p:nvGrpSpPr>
      <p:grpSpPr>
        <a:xfrm>
          <a:off x="0" y="0"/>
          <a:ext cx="0" cy="0"/>
          <a:chOff x="0" y="0"/>
          <a:chExt cx="0" cy="0"/>
        </a:xfrm>
      </p:grpSpPr>
      <p:sp>
        <p:nvSpPr>
          <p:cNvPr id="980" name="Google Shape;980;p108"/>
          <p:cNvSpPr txBox="1"/>
          <p:nvPr/>
        </p:nvSpPr>
        <p:spPr>
          <a:xfrm>
            <a:off x="2486850" y="2202300"/>
            <a:ext cx="4170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3600"/>
              <a:t>R functions</a:t>
            </a:r>
            <a:endParaRPr b="1" sz="3600"/>
          </a:p>
        </p:txBody>
      </p:sp>
      <p:sp>
        <p:nvSpPr>
          <p:cNvPr id="981" name="Google Shape;981;p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09"/>
          <p:cNvSpPr txBox="1"/>
          <p:nvPr/>
        </p:nvSpPr>
        <p:spPr>
          <a:xfrm>
            <a:off x="3186600" y="2959625"/>
            <a:ext cx="3292500" cy="834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Char char="●"/>
            </a:pPr>
            <a:r>
              <a:rPr lang="vi" sz="1800">
                <a:solidFill>
                  <a:schemeClr val="dk2"/>
                </a:solidFill>
              </a:rPr>
              <a:t>Useful Built-in function</a:t>
            </a:r>
            <a:endParaRPr sz="1800">
              <a:solidFill>
                <a:schemeClr val="dk2"/>
              </a:solidFill>
            </a:endParaRPr>
          </a:p>
          <a:p>
            <a:pPr indent="-342900" lvl="0" marL="457200" rtl="0" algn="l">
              <a:spcBef>
                <a:spcPts val="0"/>
              </a:spcBef>
              <a:spcAft>
                <a:spcPts val="0"/>
              </a:spcAft>
              <a:buClr>
                <a:schemeClr val="dk2"/>
              </a:buClr>
              <a:buSzPts val="1800"/>
              <a:buChar char="●"/>
            </a:pPr>
            <a:r>
              <a:rPr lang="vi" sz="1800">
                <a:solidFill>
                  <a:schemeClr val="dk2"/>
                </a:solidFill>
              </a:rPr>
              <a:t>Create an R function</a:t>
            </a:r>
            <a:endParaRPr sz="1800">
              <a:solidFill>
                <a:schemeClr val="dk2"/>
              </a:solidFill>
            </a:endParaRPr>
          </a:p>
        </p:txBody>
      </p:sp>
      <p:sp>
        <p:nvSpPr>
          <p:cNvPr id="987" name="Google Shape;987;p109"/>
          <p:cNvSpPr txBox="1"/>
          <p:nvPr/>
        </p:nvSpPr>
        <p:spPr>
          <a:xfrm>
            <a:off x="0" y="45720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u="sng">
                <a:solidFill>
                  <a:schemeClr val="hlink"/>
                </a:solidFill>
                <a:hlinkClick r:id="rId3"/>
              </a:rPr>
              <a:t>https://www.statmethods.net/management/functions.html</a:t>
            </a:r>
            <a:r>
              <a:rPr lang="vi"/>
              <a:t> </a:t>
            </a:r>
            <a:endParaRPr/>
          </a:p>
        </p:txBody>
      </p:sp>
      <p:sp>
        <p:nvSpPr>
          <p:cNvPr id="988" name="Google Shape;988;p109"/>
          <p:cNvSpPr txBox="1"/>
          <p:nvPr/>
        </p:nvSpPr>
        <p:spPr>
          <a:xfrm>
            <a:off x="3657600" y="4572000"/>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u="sng">
                <a:solidFill>
                  <a:schemeClr val="hlink"/>
                </a:solidFill>
                <a:hlinkClick r:id="rId4"/>
              </a:rPr>
              <a:t>https://iqss.github.io/dss-workshops/R/Rintro/base-r-cheat-sheet.pdf</a:t>
            </a:r>
            <a:r>
              <a:rPr lang="vi"/>
              <a:t> </a:t>
            </a:r>
            <a:endParaRPr/>
          </a:p>
        </p:txBody>
      </p:sp>
      <p:pic>
        <p:nvPicPr>
          <p:cNvPr id="989" name="Google Shape;989;p109"/>
          <p:cNvPicPr preferRelativeResize="0"/>
          <p:nvPr/>
        </p:nvPicPr>
        <p:blipFill>
          <a:blip r:embed="rId5">
            <a:alphaModFix/>
          </a:blip>
          <a:stretch>
            <a:fillRect/>
          </a:stretch>
        </p:blipFill>
        <p:spPr>
          <a:xfrm>
            <a:off x="3186588" y="881500"/>
            <a:ext cx="2770833" cy="2078125"/>
          </a:xfrm>
          <a:prstGeom prst="rect">
            <a:avLst/>
          </a:prstGeom>
          <a:noFill/>
          <a:ln>
            <a:noFill/>
          </a:ln>
        </p:spPr>
      </p:pic>
      <p:sp>
        <p:nvSpPr>
          <p:cNvPr id="990" name="Google Shape;990;p109"/>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R Functions</a:t>
            </a:r>
            <a:endParaRPr b="1" sz="2400"/>
          </a:p>
        </p:txBody>
      </p:sp>
      <p:sp>
        <p:nvSpPr>
          <p:cNvPr id="991" name="Google Shape;991;p1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110"/>
          <p:cNvSpPr txBox="1"/>
          <p:nvPr/>
        </p:nvSpPr>
        <p:spPr>
          <a:xfrm>
            <a:off x="0" y="6096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chemeClr val="dk2"/>
                </a:solidFill>
              </a:rPr>
              <a:t>Useful Built-in function</a:t>
            </a:r>
            <a:endParaRPr b="1" sz="1800">
              <a:solidFill>
                <a:schemeClr val="dk2"/>
              </a:solidFill>
            </a:endParaRPr>
          </a:p>
        </p:txBody>
      </p:sp>
      <p:sp>
        <p:nvSpPr>
          <p:cNvPr id="997" name="Google Shape;997;p110"/>
          <p:cNvSpPr txBox="1"/>
          <p:nvPr/>
        </p:nvSpPr>
        <p:spPr>
          <a:xfrm>
            <a:off x="249375" y="1136075"/>
            <a:ext cx="4488900" cy="213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
        <p:nvSpPr>
          <p:cNvPr id="998" name="Google Shape;998;p110"/>
          <p:cNvSpPr txBox="1"/>
          <p:nvPr/>
        </p:nvSpPr>
        <p:spPr>
          <a:xfrm>
            <a:off x="583025" y="1042625"/>
            <a:ext cx="6866700" cy="241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vi">
                <a:solidFill>
                  <a:schemeClr val="dk1"/>
                </a:solidFill>
              </a:rPr>
              <a:t>Data Manipulation</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b="1" lang="vi">
                <a:solidFill>
                  <a:srgbClr val="188038"/>
                </a:solidFill>
                <a:latin typeface="Roboto Mono"/>
                <a:ea typeface="Roboto Mono"/>
                <a:cs typeface="Roboto Mono"/>
                <a:sym typeface="Roboto Mono"/>
              </a:rPr>
              <a:t>subset()</a:t>
            </a:r>
            <a:r>
              <a:rPr lang="vi">
                <a:solidFill>
                  <a:schemeClr val="dk1"/>
                </a:solidFill>
              </a:rPr>
              <a:t>: Extract subsets of data.</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rgbClr val="188038"/>
                </a:solidFill>
                <a:latin typeface="Roboto Mono"/>
                <a:ea typeface="Roboto Mono"/>
                <a:cs typeface="Roboto Mono"/>
                <a:sym typeface="Roboto Mono"/>
              </a:rPr>
              <a:t>merge()</a:t>
            </a:r>
            <a:r>
              <a:rPr lang="vi">
                <a:solidFill>
                  <a:schemeClr val="dk1"/>
                </a:solidFill>
              </a:rPr>
              <a:t>: Combine data frames by common columns or row names.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rgbClr val="188038"/>
                </a:solidFill>
                <a:latin typeface="Roboto Mono"/>
                <a:ea typeface="Roboto Mono"/>
                <a:cs typeface="Roboto Mono"/>
                <a:sym typeface="Roboto Mono"/>
              </a:rPr>
              <a:t>apply()</a:t>
            </a:r>
            <a:r>
              <a:rPr lang="vi">
                <a:solidFill>
                  <a:schemeClr val="dk1"/>
                </a:solidFill>
              </a:rPr>
              <a:t>: Apply a function over the margins of an array or matrix.</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rgbClr val="188038"/>
                </a:solidFill>
                <a:latin typeface="Roboto Mono"/>
                <a:ea typeface="Roboto Mono"/>
                <a:cs typeface="Roboto Mono"/>
                <a:sym typeface="Roboto Mono"/>
              </a:rPr>
              <a:t>tapply()</a:t>
            </a:r>
            <a:r>
              <a:rPr lang="vi">
                <a:solidFill>
                  <a:schemeClr val="dk1"/>
                </a:solidFill>
              </a:rPr>
              <a:t>: Apply a function over subsets of a vector.</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rgbClr val="188038"/>
                </a:solidFill>
                <a:latin typeface="Roboto Mono"/>
                <a:ea typeface="Roboto Mono"/>
                <a:cs typeface="Roboto Mono"/>
                <a:sym typeface="Roboto Mono"/>
              </a:rPr>
              <a:t>reshape()</a:t>
            </a:r>
            <a:r>
              <a:rPr lang="vi">
                <a:solidFill>
                  <a:schemeClr val="dk1"/>
                </a:solidFill>
              </a:rPr>
              <a:t>: Reshape data between wide and long formats.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rgbClr val="188038"/>
                </a:solidFill>
                <a:latin typeface="Roboto Mono"/>
                <a:ea typeface="Roboto Mono"/>
                <a:cs typeface="Roboto Mono"/>
                <a:sym typeface="Roboto Mono"/>
              </a:rPr>
              <a:t>cut()</a:t>
            </a:r>
            <a:r>
              <a:rPr lang="vi">
                <a:solidFill>
                  <a:schemeClr val="dk1"/>
                </a:solidFill>
              </a:rPr>
              <a:t>: Divide continuous variables into intervals.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rgbClr val="188038"/>
                </a:solidFill>
                <a:latin typeface="Roboto Mono"/>
                <a:ea typeface="Roboto Mono"/>
                <a:cs typeface="Roboto Mono"/>
                <a:sym typeface="Roboto Mono"/>
              </a:rPr>
              <a:t>aggregate()</a:t>
            </a:r>
            <a:r>
              <a:rPr lang="vi">
                <a:solidFill>
                  <a:schemeClr val="dk1"/>
                </a:solidFill>
              </a:rPr>
              <a:t>: Compute summary statistics over subsets of data</a:t>
            </a:r>
            <a:r>
              <a:rPr lang="vi">
                <a:solidFill>
                  <a:schemeClr val="dk1"/>
                </a:solidFill>
              </a:rPr>
              <a:t>.</a:t>
            </a:r>
            <a:endParaRPr>
              <a:solidFill>
                <a:schemeClr val="dk2"/>
              </a:solidFill>
            </a:endParaRPr>
          </a:p>
        </p:txBody>
      </p:sp>
      <p:sp>
        <p:nvSpPr>
          <p:cNvPr id="999" name="Google Shape;999;p110"/>
          <p:cNvSpPr txBox="1"/>
          <p:nvPr/>
        </p:nvSpPr>
        <p:spPr>
          <a:xfrm>
            <a:off x="679850" y="3455100"/>
            <a:ext cx="5208300" cy="154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vi">
                <a:solidFill>
                  <a:schemeClr val="dk1"/>
                </a:solidFill>
              </a:rPr>
              <a:t>Statistical Analysis</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b="1" lang="vi">
                <a:solidFill>
                  <a:srgbClr val="188038"/>
                </a:solidFill>
                <a:latin typeface="Roboto Mono"/>
                <a:ea typeface="Roboto Mono"/>
                <a:cs typeface="Roboto Mono"/>
                <a:sym typeface="Roboto Mono"/>
              </a:rPr>
              <a:t>summary()</a:t>
            </a:r>
            <a:r>
              <a:rPr lang="vi">
                <a:solidFill>
                  <a:schemeClr val="dk1"/>
                </a:solidFill>
              </a:rPr>
              <a:t>: Provide a summary of an object.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rgbClr val="188038"/>
                </a:solidFill>
                <a:latin typeface="Roboto Mono"/>
                <a:ea typeface="Roboto Mono"/>
                <a:cs typeface="Roboto Mono"/>
                <a:sym typeface="Roboto Mono"/>
              </a:rPr>
              <a:t>cor()</a:t>
            </a:r>
            <a:r>
              <a:rPr lang="vi">
                <a:solidFill>
                  <a:schemeClr val="dk1"/>
                </a:solidFill>
              </a:rPr>
              <a:t>: Calculate correlation between variables.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rgbClr val="188038"/>
                </a:solidFill>
                <a:latin typeface="Roboto Mono"/>
                <a:ea typeface="Roboto Mono"/>
                <a:cs typeface="Roboto Mono"/>
                <a:sym typeface="Roboto Mono"/>
              </a:rPr>
              <a:t>lm()</a:t>
            </a:r>
            <a:r>
              <a:rPr lang="vi">
                <a:solidFill>
                  <a:schemeClr val="dk1"/>
                </a:solidFill>
              </a:rPr>
              <a:t>: Fit linear models.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rgbClr val="188038"/>
                </a:solidFill>
                <a:latin typeface="Roboto Mono"/>
                <a:ea typeface="Roboto Mono"/>
                <a:cs typeface="Roboto Mono"/>
                <a:sym typeface="Roboto Mono"/>
              </a:rPr>
              <a:t>table()</a:t>
            </a:r>
            <a:r>
              <a:rPr lang="vi">
                <a:solidFill>
                  <a:schemeClr val="dk1"/>
                </a:solidFill>
              </a:rPr>
              <a:t>: Create a contingency table of counts.</a:t>
            </a:r>
            <a:endParaRPr>
              <a:solidFill>
                <a:schemeClr val="dk1"/>
              </a:solidFill>
            </a:endParaRPr>
          </a:p>
        </p:txBody>
      </p:sp>
      <p:sp>
        <p:nvSpPr>
          <p:cNvPr id="1000" name="Google Shape;1000;p110"/>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R Functions</a:t>
            </a:r>
            <a:endParaRPr b="1" sz="2400"/>
          </a:p>
        </p:txBody>
      </p:sp>
      <p:sp>
        <p:nvSpPr>
          <p:cNvPr id="1001" name="Google Shape;1001;p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111"/>
          <p:cNvSpPr txBox="1"/>
          <p:nvPr/>
        </p:nvSpPr>
        <p:spPr>
          <a:xfrm>
            <a:off x="692725" y="1191475"/>
            <a:ext cx="6123600" cy="12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vi">
                <a:solidFill>
                  <a:schemeClr val="dk1"/>
                </a:solidFill>
              </a:rPr>
              <a:t>Data Cleaning</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b="1" lang="vi">
                <a:solidFill>
                  <a:srgbClr val="188038"/>
                </a:solidFill>
                <a:latin typeface="Roboto Mono"/>
                <a:ea typeface="Roboto Mono"/>
                <a:cs typeface="Roboto Mono"/>
                <a:sym typeface="Roboto Mono"/>
              </a:rPr>
              <a:t>na.omit()</a:t>
            </a:r>
            <a:r>
              <a:rPr lang="vi">
                <a:solidFill>
                  <a:schemeClr val="dk1"/>
                </a:solidFill>
              </a:rPr>
              <a:t>: Remove missing values from an object.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rgbClr val="188038"/>
                </a:solidFill>
                <a:latin typeface="Roboto Mono"/>
                <a:ea typeface="Roboto Mono"/>
                <a:cs typeface="Roboto Mono"/>
                <a:sym typeface="Roboto Mono"/>
              </a:rPr>
              <a:t>is.na()</a:t>
            </a:r>
            <a:r>
              <a:rPr lang="vi">
                <a:solidFill>
                  <a:schemeClr val="dk1"/>
                </a:solidFill>
              </a:rPr>
              <a:t>: Identify missing values.</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rgbClr val="188038"/>
                </a:solidFill>
                <a:latin typeface="Roboto Mono"/>
                <a:ea typeface="Roboto Mono"/>
                <a:cs typeface="Roboto Mono"/>
                <a:sym typeface="Roboto Mono"/>
              </a:rPr>
              <a:t>duplicated()</a:t>
            </a:r>
            <a:r>
              <a:rPr lang="vi">
                <a:solidFill>
                  <a:schemeClr val="dk1"/>
                </a:solidFill>
              </a:rPr>
              <a:t>: Identify duplicate elements.</a:t>
            </a:r>
            <a:endParaRPr>
              <a:solidFill>
                <a:schemeClr val="dk1"/>
              </a:solidFill>
            </a:endParaRPr>
          </a:p>
        </p:txBody>
      </p:sp>
      <p:sp>
        <p:nvSpPr>
          <p:cNvPr id="1007" name="Google Shape;1007;p111"/>
          <p:cNvSpPr txBox="1"/>
          <p:nvPr/>
        </p:nvSpPr>
        <p:spPr>
          <a:xfrm>
            <a:off x="685800" y="2971800"/>
            <a:ext cx="6768000" cy="154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vi">
                <a:solidFill>
                  <a:schemeClr val="dk1"/>
                </a:solidFill>
              </a:rPr>
              <a:t>Data Visualization</a:t>
            </a:r>
            <a:endParaRPr b="1">
              <a:solidFill>
                <a:schemeClr val="dk1"/>
              </a:solidFill>
            </a:endParaRPr>
          </a:p>
          <a:p>
            <a:pPr indent="-317500" lvl="0" marL="457200" rtl="0" algn="l">
              <a:lnSpc>
                <a:spcPct val="115000"/>
              </a:lnSpc>
              <a:spcBef>
                <a:spcPts val="1200"/>
              </a:spcBef>
              <a:spcAft>
                <a:spcPts val="0"/>
              </a:spcAft>
              <a:buClr>
                <a:schemeClr val="dk1"/>
              </a:buClr>
              <a:buSzPts val="1400"/>
              <a:buChar char="●"/>
            </a:pPr>
            <a:r>
              <a:rPr b="1" lang="vi">
                <a:solidFill>
                  <a:srgbClr val="188038"/>
                </a:solidFill>
                <a:latin typeface="Roboto Mono"/>
                <a:ea typeface="Roboto Mono"/>
                <a:cs typeface="Roboto Mono"/>
                <a:sym typeface="Roboto Mono"/>
              </a:rPr>
              <a:t>plot()</a:t>
            </a:r>
            <a:r>
              <a:rPr lang="vi">
                <a:solidFill>
                  <a:schemeClr val="dk1"/>
                </a:solidFill>
              </a:rPr>
              <a:t>: Generic X-Y plotting.</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rgbClr val="188038"/>
                </a:solidFill>
                <a:latin typeface="Roboto Mono"/>
                <a:ea typeface="Roboto Mono"/>
                <a:cs typeface="Roboto Mono"/>
                <a:sym typeface="Roboto Mono"/>
              </a:rPr>
              <a:t>hist()</a:t>
            </a:r>
            <a:r>
              <a:rPr lang="vi">
                <a:solidFill>
                  <a:schemeClr val="dk1"/>
                </a:solidFill>
              </a:rPr>
              <a:t>: Create a histogram.</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rgbClr val="188038"/>
                </a:solidFill>
                <a:latin typeface="Roboto Mono"/>
                <a:ea typeface="Roboto Mono"/>
                <a:cs typeface="Roboto Mono"/>
                <a:sym typeface="Roboto Mono"/>
              </a:rPr>
              <a:t>boxplot()</a:t>
            </a:r>
            <a:r>
              <a:rPr lang="vi">
                <a:solidFill>
                  <a:schemeClr val="dk1"/>
                </a:solidFill>
              </a:rPr>
              <a:t>: Create a boxplot.</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vi">
                <a:solidFill>
                  <a:srgbClr val="188038"/>
                </a:solidFill>
                <a:latin typeface="Roboto Mono"/>
                <a:ea typeface="Roboto Mono"/>
                <a:cs typeface="Roboto Mono"/>
                <a:sym typeface="Roboto Mono"/>
              </a:rPr>
              <a:t>pairs()</a:t>
            </a:r>
            <a:r>
              <a:rPr lang="vi">
                <a:solidFill>
                  <a:schemeClr val="dk1"/>
                </a:solidFill>
              </a:rPr>
              <a:t>: Create a matrix of scatterplots.</a:t>
            </a:r>
            <a:endParaRPr>
              <a:solidFill>
                <a:schemeClr val="dk1"/>
              </a:solidFill>
            </a:endParaRPr>
          </a:p>
        </p:txBody>
      </p:sp>
      <p:sp>
        <p:nvSpPr>
          <p:cNvPr id="1008" name="Google Shape;1008;p111"/>
          <p:cNvSpPr txBox="1"/>
          <p:nvPr/>
        </p:nvSpPr>
        <p:spPr>
          <a:xfrm>
            <a:off x="0" y="609600"/>
            <a:ext cx="300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chemeClr val="dk2"/>
                </a:solidFill>
              </a:rPr>
              <a:t>Useful Built-in function</a:t>
            </a:r>
            <a:endParaRPr b="1" sz="1800">
              <a:solidFill>
                <a:schemeClr val="dk2"/>
              </a:solidFill>
            </a:endParaRPr>
          </a:p>
        </p:txBody>
      </p:sp>
      <p:sp>
        <p:nvSpPr>
          <p:cNvPr id="1009" name="Google Shape;1009;p111"/>
          <p:cNvSpPr txBox="1"/>
          <p:nvPr/>
        </p:nvSpPr>
        <p:spPr>
          <a:xfrm>
            <a:off x="0" y="0"/>
            <a:ext cx="3000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2400"/>
              <a:t>R Functions</a:t>
            </a:r>
            <a:endParaRPr b="1" sz="2400"/>
          </a:p>
        </p:txBody>
      </p:sp>
      <p:sp>
        <p:nvSpPr>
          <p:cNvPr id="1010" name="Google Shape;1010;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